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Fira Sans" charset="1" panose="020B0503050000020004"/>
      <p:regular r:id="rId21"/>
    </p:embeddedFont>
    <p:embeddedFont>
      <p:font typeface="Fira Sans Bold" charset="1" panose="020B0803050000020004"/>
      <p:regular r:id="rId22"/>
    </p:embeddedFont>
    <p:embeddedFont>
      <p:font typeface="Fira Sans Ultra-Bold" charset="1" panose="020B0903050000020004"/>
      <p:regular r:id="rId23"/>
    </p:embeddedFont>
    <p:embeddedFont>
      <p:font typeface="Fira Sans Bold Italics" charset="1" panose="020B0803050000020004"/>
      <p:regular r:id="rId24"/>
    </p:embeddedFont>
    <p:embeddedFont>
      <p:font typeface="Fira Sans Semi-Bold" charset="1" panose="020B0603050000020004"/>
      <p:regular r:id="rId25"/>
    </p:embeddedFont>
    <p:embeddedFont>
      <p:font typeface="Fira Sans Light" charset="1" panose="020B0403050000020004"/>
      <p:regular r:id="rId26"/>
    </p:embeddedFont>
    <p:embeddedFont>
      <p:font typeface="Arimo" charset="1" panose="020B0604020202020204"/>
      <p:regular r:id="rId27"/>
    </p:embeddedFont>
    <p:embeddedFont>
      <p:font typeface="Open Sans Bold" charset="1" panose="020B0806030504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753386"/>
            <a:ext cx="8115300" cy="7362192"/>
            <a:chOff x="0" y="0"/>
            <a:chExt cx="10820400" cy="9816257"/>
          </a:xfrm>
        </p:grpSpPr>
        <p:sp>
          <p:nvSpPr>
            <p:cNvPr name="TextBox 3" id="3"/>
            <p:cNvSpPr txBox="true"/>
            <p:nvPr/>
          </p:nvSpPr>
          <p:spPr>
            <a:xfrm rot="0">
              <a:off x="0" y="6551934"/>
              <a:ext cx="10820400" cy="3264323"/>
            </a:xfrm>
            <a:prstGeom prst="rect">
              <a:avLst/>
            </a:prstGeom>
          </p:spPr>
          <p:txBody>
            <a:bodyPr anchor="t" rtlCol="false" tIns="0" lIns="0" bIns="0" rIns="0">
              <a:spAutoFit/>
            </a:bodyPr>
            <a:lstStyle/>
            <a:p>
              <a:pPr algn="just" marL="0" indent="0" lvl="0">
                <a:lnSpc>
                  <a:spcPts val="3920"/>
                </a:lnSpc>
                <a:spcBef>
                  <a:spcPct val="0"/>
                </a:spcBef>
              </a:pPr>
            </a:p>
            <a:p>
              <a:pPr algn="just" marL="0" indent="0" lvl="0">
                <a:lnSpc>
                  <a:spcPts val="3920"/>
                </a:lnSpc>
                <a:spcBef>
                  <a:spcPct val="0"/>
                </a:spcBef>
              </a:pPr>
              <a:r>
                <a:rPr lang="en-US" sz="2800" u="none">
                  <a:solidFill>
                    <a:srgbClr val="000000"/>
                  </a:solidFill>
                  <a:latin typeface="Fira Sans"/>
                  <a:ea typeface="Fira Sans"/>
                  <a:cs typeface="Fira Sans"/>
                  <a:sym typeface="Fira Sans"/>
                </a:rPr>
                <a:t>Jostin Olivera</a:t>
              </a:r>
            </a:p>
            <a:p>
              <a:pPr algn="just" marL="0" indent="0" lvl="0">
                <a:lnSpc>
                  <a:spcPts val="3920"/>
                </a:lnSpc>
                <a:spcBef>
                  <a:spcPct val="0"/>
                </a:spcBef>
              </a:pPr>
              <a:r>
                <a:rPr lang="en-US" sz="2800" u="none">
                  <a:solidFill>
                    <a:srgbClr val="000000"/>
                  </a:solidFill>
                  <a:latin typeface="Fira Sans"/>
                  <a:ea typeface="Fira Sans"/>
                  <a:cs typeface="Fira Sans"/>
                  <a:sym typeface="Fira Sans"/>
                </a:rPr>
                <a:t>José Alcántara</a:t>
              </a:r>
            </a:p>
            <a:p>
              <a:pPr algn="just" marL="0" indent="0" lvl="0">
                <a:lnSpc>
                  <a:spcPts val="3920"/>
                </a:lnSpc>
                <a:spcBef>
                  <a:spcPct val="0"/>
                </a:spcBef>
              </a:pPr>
              <a:r>
                <a:rPr lang="en-US" sz="2800" u="none">
                  <a:solidFill>
                    <a:srgbClr val="000000"/>
                  </a:solidFill>
                  <a:latin typeface="Fira Sans"/>
                  <a:ea typeface="Fira Sans"/>
                  <a:cs typeface="Fira Sans"/>
                  <a:sym typeface="Fira Sans"/>
                </a:rPr>
                <a:t>Ricardo Saumann</a:t>
              </a:r>
            </a:p>
            <a:p>
              <a:pPr algn="just" marL="0" indent="0" lvl="0">
                <a:lnSpc>
                  <a:spcPts val="3920"/>
                </a:lnSpc>
                <a:spcBef>
                  <a:spcPct val="0"/>
                </a:spcBef>
              </a:pPr>
              <a:r>
                <a:rPr lang="en-US" sz="2800" u="none">
                  <a:solidFill>
                    <a:srgbClr val="000000"/>
                  </a:solidFill>
                  <a:latin typeface="Fira Sans"/>
                  <a:ea typeface="Fira Sans"/>
                  <a:cs typeface="Fira Sans"/>
                  <a:sym typeface="Fira Sans"/>
                </a:rPr>
                <a:t>Fecha: 02- 09 -2024</a:t>
              </a:r>
            </a:p>
          </p:txBody>
        </p:sp>
        <p:sp>
          <p:nvSpPr>
            <p:cNvPr name="TextBox 4" id="4"/>
            <p:cNvSpPr txBox="true"/>
            <p:nvPr/>
          </p:nvSpPr>
          <p:spPr>
            <a:xfrm rot="0">
              <a:off x="0" y="95250"/>
              <a:ext cx="10820400" cy="5636683"/>
            </a:xfrm>
            <a:prstGeom prst="rect">
              <a:avLst/>
            </a:prstGeom>
          </p:spPr>
          <p:txBody>
            <a:bodyPr anchor="t" rtlCol="false" tIns="0" lIns="0" bIns="0" rIns="0">
              <a:spAutoFit/>
            </a:bodyPr>
            <a:lstStyle/>
            <a:p>
              <a:pPr algn="l" marL="0" indent="0" lvl="0">
                <a:lnSpc>
                  <a:spcPts val="10999"/>
                </a:lnSpc>
              </a:pPr>
              <a:r>
                <a:rPr lang="en-US" b="true" sz="9999" spc="299">
                  <a:solidFill>
                    <a:srgbClr val="1836B2"/>
                  </a:solidFill>
                  <a:latin typeface="Fira Sans Bold"/>
                  <a:ea typeface="Fira Sans Bold"/>
                  <a:cs typeface="Fira Sans Bold"/>
                  <a:sym typeface="Fira Sans Bold"/>
                </a:rPr>
                <a:t>APP</a:t>
              </a:r>
            </a:p>
            <a:p>
              <a:pPr algn="l" marL="0" indent="0" lvl="0">
                <a:lnSpc>
                  <a:spcPts val="10999"/>
                </a:lnSpc>
              </a:pPr>
              <a:r>
                <a:rPr lang="en-US" b="true" sz="9999" spc="299" u="none">
                  <a:solidFill>
                    <a:srgbClr val="1836B2"/>
                  </a:solidFill>
                  <a:latin typeface="Fira Sans Ultra-Bold"/>
                  <a:ea typeface="Fira Sans Ultra-Bold"/>
                  <a:cs typeface="Fira Sans Ultra-Bold"/>
                  <a:sym typeface="Fira Sans Ultra-Bold"/>
                </a:rPr>
                <a:t>COMPRA MAYORISTA</a:t>
              </a:r>
            </a:p>
          </p:txBody>
        </p:sp>
      </p:grpSp>
      <p:grpSp>
        <p:nvGrpSpPr>
          <p:cNvPr name="Group 5" id="5"/>
          <p:cNvGrpSpPr/>
          <p:nvPr/>
        </p:nvGrpSpPr>
        <p:grpSpPr>
          <a:xfrm rot="0">
            <a:off x="-2738345" y="1195892"/>
            <a:ext cx="10918940" cy="9455310"/>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3701" t="0" r="-33761" b="-13562"/>
              </a:stretch>
            </a:blipFill>
          </p:spPr>
        </p:sp>
      </p:grpSp>
      <p:grpSp>
        <p:nvGrpSpPr>
          <p:cNvPr name="Group 7" id="7"/>
          <p:cNvGrpSpPr/>
          <p:nvPr/>
        </p:nvGrpSpPr>
        <p:grpSpPr>
          <a:xfrm rot="0">
            <a:off x="4105179" y="8090781"/>
            <a:ext cx="4742962" cy="4392438"/>
            <a:chOff x="0" y="0"/>
            <a:chExt cx="5800804" cy="5372100"/>
          </a:xfrm>
        </p:grpSpPr>
        <p:sp>
          <p:nvSpPr>
            <p:cNvPr name="Freeform 8" id="8"/>
            <p:cNvSpPr/>
            <p:nvPr/>
          </p:nvSpPr>
          <p:spPr>
            <a:xfrm flipH="false" flipV="false" rot="0">
              <a:off x="0" y="0"/>
              <a:ext cx="5800804" cy="5372100"/>
            </a:xfrm>
            <a:custGeom>
              <a:avLst/>
              <a:gdLst/>
              <a:ahLst/>
              <a:cxnLst/>
              <a:rect r="r" b="b" t="t" l="l"/>
              <a:pathLst>
                <a:path h="5372100" w="5800804">
                  <a:moveTo>
                    <a:pt x="4250134" y="0"/>
                  </a:moveTo>
                  <a:lnTo>
                    <a:pt x="1550670" y="0"/>
                  </a:lnTo>
                  <a:lnTo>
                    <a:pt x="0" y="2686050"/>
                  </a:lnTo>
                  <a:lnTo>
                    <a:pt x="1550670" y="5372100"/>
                  </a:lnTo>
                  <a:lnTo>
                    <a:pt x="4250134" y="5372100"/>
                  </a:lnTo>
                  <a:lnTo>
                    <a:pt x="5800804" y="2686050"/>
                  </a:lnTo>
                  <a:lnTo>
                    <a:pt x="4250134" y="0"/>
                  </a:lnTo>
                  <a:close/>
                </a:path>
              </a:pathLst>
            </a:custGeom>
            <a:solidFill>
              <a:srgbClr val="A066CB"/>
            </a:solidFill>
          </p:spPr>
        </p:sp>
      </p:grpSp>
      <p:grpSp>
        <p:nvGrpSpPr>
          <p:cNvPr name="Group 9" id="9"/>
          <p:cNvGrpSpPr/>
          <p:nvPr/>
        </p:nvGrpSpPr>
        <p:grpSpPr>
          <a:xfrm rot="0">
            <a:off x="9144000" y="1349455"/>
            <a:ext cx="5339709" cy="564302"/>
            <a:chOff x="0" y="0"/>
            <a:chExt cx="7119613" cy="752402"/>
          </a:xfrm>
        </p:grpSpPr>
        <p:sp>
          <p:nvSpPr>
            <p:cNvPr name="TextBox 10" id="10"/>
            <p:cNvSpPr txBox="true"/>
            <p:nvPr/>
          </p:nvSpPr>
          <p:spPr>
            <a:xfrm rot="0">
              <a:off x="1711549" y="24335"/>
              <a:ext cx="5408063" cy="644756"/>
            </a:xfrm>
            <a:prstGeom prst="rect">
              <a:avLst/>
            </a:prstGeom>
          </p:spPr>
          <p:txBody>
            <a:bodyPr anchor="t" rtlCol="false" tIns="0" lIns="0" bIns="0" rIns="0">
              <a:spAutoFit/>
            </a:bodyPr>
            <a:lstStyle/>
            <a:p>
              <a:pPr algn="l">
                <a:lnSpc>
                  <a:spcPts val="4059"/>
                </a:lnSpc>
                <a:spcBef>
                  <a:spcPct val="0"/>
                </a:spcBef>
              </a:pPr>
            </a:p>
          </p:txBody>
        </p:sp>
        <p:sp>
          <p:nvSpPr>
            <p:cNvPr name="Freeform 11" id="11"/>
            <p:cNvSpPr/>
            <p:nvPr/>
          </p:nvSpPr>
          <p:spPr>
            <a:xfrm flipH="false" flipV="false" rot="0">
              <a:off x="0" y="0"/>
              <a:ext cx="1317768" cy="752402"/>
            </a:xfrm>
            <a:custGeom>
              <a:avLst/>
              <a:gdLst/>
              <a:ahLst/>
              <a:cxnLst/>
              <a:rect r="r" b="b" t="t" l="l"/>
              <a:pathLst>
                <a:path h="752402" w="1317768">
                  <a:moveTo>
                    <a:pt x="0" y="0"/>
                  </a:moveTo>
                  <a:lnTo>
                    <a:pt x="1317768" y="0"/>
                  </a:lnTo>
                  <a:lnTo>
                    <a:pt x="1317768" y="752402"/>
                  </a:lnTo>
                  <a:lnTo>
                    <a:pt x="0" y="752402"/>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grpSp>
        <p:nvGrpSpPr>
          <p:cNvPr name="Group 12" id="12"/>
          <p:cNvGrpSpPr/>
          <p:nvPr/>
        </p:nvGrpSpPr>
        <p:grpSpPr>
          <a:xfrm rot="-10800000">
            <a:off x="-3602767" y="-3778684"/>
            <a:ext cx="10210354" cy="6226137"/>
            <a:chOff x="0" y="0"/>
            <a:chExt cx="8809804" cy="5372100"/>
          </a:xfrm>
        </p:grpSpPr>
        <p:sp>
          <p:nvSpPr>
            <p:cNvPr name="Freeform 13" id="13"/>
            <p:cNvSpPr/>
            <p:nvPr/>
          </p:nvSpPr>
          <p:spPr>
            <a:xfrm flipH="false" flipV="false" rot="0">
              <a:off x="0" y="0"/>
              <a:ext cx="8809803" cy="5372100"/>
            </a:xfrm>
            <a:custGeom>
              <a:avLst/>
              <a:gdLst/>
              <a:ahLst/>
              <a:cxnLst/>
              <a:rect r="r" b="b" t="t" l="l"/>
              <a:pathLst>
                <a:path h="5372100" w="8809803">
                  <a:moveTo>
                    <a:pt x="7259134" y="0"/>
                  </a:moveTo>
                  <a:lnTo>
                    <a:pt x="1550670" y="0"/>
                  </a:lnTo>
                  <a:lnTo>
                    <a:pt x="0" y="2686050"/>
                  </a:lnTo>
                  <a:lnTo>
                    <a:pt x="1550670" y="5372100"/>
                  </a:lnTo>
                  <a:lnTo>
                    <a:pt x="7259134" y="5372100"/>
                  </a:lnTo>
                  <a:lnTo>
                    <a:pt x="8809803" y="2686050"/>
                  </a:lnTo>
                  <a:lnTo>
                    <a:pt x="7259134" y="0"/>
                  </a:lnTo>
                  <a:close/>
                </a:path>
              </a:pathLst>
            </a:custGeom>
            <a:solidFill>
              <a:srgbClr val="1836B2"/>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6610" y="1164035"/>
            <a:ext cx="7958931" cy="79589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36B2">
                <a:alpha val="18824"/>
              </a:srgbClr>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939"/>
                </a:lnSpc>
              </a:pPr>
            </a:p>
          </p:txBody>
        </p:sp>
      </p:grpSp>
      <p:sp>
        <p:nvSpPr>
          <p:cNvPr name="Freeform 5" id="5"/>
          <p:cNvSpPr/>
          <p:nvPr/>
        </p:nvSpPr>
        <p:spPr>
          <a:xfrm flipH="false" flipV="false" rot="0">
            <a:off x="3518966" y="1521607"/>
            <a:ext cx="2429727" cy="2030432"/>
          </a:xfrm>
          <a:custGeom>
            <a:avLst/>
            <a:gdLst/>
            <a:ahLst/>
            <a:cxnLst/>
            <a:rect r="r" b="b" t="t" l="l"/>
            <a:pathLst>
              <a:path h="2030432" w="2429727">
                <a:moveTo>
                  <a:pt x="0" y="0"/>
                </a:moveTo>
                <a:lnTo>
                  <a:pt x="2429727" y="0"/>
                </a:lnTo>
                <a:lnTo>
                  <a:pt x="2429727" y="2030431"/>
                </a:lnTo>
                <a:lnTo>
                  <a:pt x="0" y="2030431"/>
                </a:lnTo>
                <a:lnTo>
                  <a:pt x="0" y="0"/>
                </a:lnTo>
                <a:close/>
              </a:path>
            </a:pathLst>
          </a:custGeom>
          <a:blipFill>
            <a:blip r:embed="rId2"/>
            <a:stretch>
              <a:fillRect l="-166074" t="-48951" r="-102636" b="-145195"/>
            </a:stretch>
          </a:blipFill>
        </p:spPr>
      </p:sp>
      <p:sp>
        <p:nvSpPr>
          <p:cNvPr name="Freeform 6" id="6"/>
          <p:cNvSpPr/>
          <p:nvPr/>
        </p:nvSpPr>
        <p:spPr>
          <a:xfrm flipH="false" flipV="false" rot="0">
            <a:off x="2064719" y="4670986"/>
            <a:ext cx="2429727" cy="2030432"/>
          </a:xfrm>
          <a:custGeom>
            <a:avLst/>
            <a:gdLst/>
            <a:ahLst/>
            <a:cxnLst/>
            <a:rect r="r" b="b" t="t" l="l"/>
            <a:pathLst>
              <a:path h="2030432" w="2429727">
                <a:moveTo>
                  <a:pt x="0" y="0"/>
                </a:moveTo>
                <a:lnTo>
                  <a:pt x="2429727" y="0"/>
                </a:lnTo>
                <a:lnTo>
                  <a:pt x="2429727" y="2030432"/>
                </a:lnTo>
                <a:lnTo>
                  <a:pt x="0" y="2030432"/>
                </a:lnTo>
                <a:lnTo>
                  <a:pt x="0" y="0"/>
                </a:lnTo>
                <a:close/>
              </a:path>
            </a:pathLst>
          </a:custGeom>
          <a:blipFill>
            <a:blip r:embed="rId2"/>
            <a:stretch>
              <a:fillRect l="-87896" t="-49476" r="-215968" b="-172715"/>
            </a:stretch>
          </a:blipFill>
        </p:spPr>
      </p:sp>
      <p:sp>
        <p:nvSpPr>
          <p:cNvPr name="Freeform 7" id="7"/>
          <p:cNvSpPr/>
          <p:nvPr/>
        </p:nvSpPr>
        <p:spPr>
          <a:xfrm flipH="false" flipV="false" rot="0">
            <a:off x="13686538" y="2658094"/>
            <a:ext cx="3611027" cy="2030432"/>
          </a:xfrm>
          <a:custGeom>
            <a:avLst/>
            <a:gdLst/>
            <a:ahLst/>
            <a:cxnLst/>
            <a:rect r="r" b="b" t="t" l="l"/>
            <a:pathLst>
              <a:path h="2030432" w="3611027">
                <a:moveTo>
                  <a:pt x="0" y="0"/>
                </a:moveTo>
                <a:lnTo>
                  <a:pt x="3611027" y="0"/>
                </a:lnTo>
                <a:lnTo>
                  <a:pt x="3611027" y="2030432"/>
                </a:lnTo>
                <a:lnTo>
                  <a:pt x="0" y="2030432"/>
                </a:lnTo>
                <a:lnTo>
                  <a:pt x="0" y="0"/>
                </a:lnTo>
                <a:close/>
              </a:path>
            </a:pathLst>
          </a:custGeom>
          <a:blipFill>
            <a:blip r:embed="rId3"/>
            <a:stretch>
              <a:fillRect l="-84921" t="-56788" r="-60918" b="-134870"/>
            </a:stretch>
          </a:blipFill>
        </p:spPr>
      </p:sp>
      <p:sp>
        <p:nvSpPr>
          <p:cNvPr name="Freeform 8" id="8"/>
          <p:cNvSpPr/>
          <p:nvPr/>
        </p:nvSpPr>
        <p:spPr>
          <a:xfrm flipH="false" flipV="false" rot="0">
            <a:off x="5543782" y="4649189"/>
            <a:ext cx="2736736" cy="2030432"/>
          </a:xfrm>
          <a:custGeom>
            <a:avLst/>
            <a:gdLst/>
            <a:ahLst/>
            <a:cxnLst/>
            <a:rect r="r" b="b" t="t" l="l"/>
            <a:pathLst>
              <a:path h="2030432" w="2736736">
                <a:moveTo>
                  <a:pt x="0" y="0"/>
                </a:moveTo>
                <a:lnTo>
                  <a:pt x="2736736" y="0"/>
                </a:lnTo>
                <a:lnTo>
                  <a:pt x="2736736" y="2030432"/>
                </a:lnTo>
                <a:lnTo>
                  <a:pt x="0" y="2030432"/>
                </a:lnTo>
                <a:lnTo>
                  <a:pt x="0" y="0"/>
                </a:lnTo>
                <a:close/>
              </a:path>
            </a:pathLst>
          </a:custGeom>
          <a:blipFill>
            <a:blip r:embed="rId3"/>
            <a:stretch>
              <a:fillRect l="-231773" t="-59614" r="0" b="-138694"/>
            </a:stretch>
          </a:blipFill>
        </p:spPr>
      </p:sp>
      <p:sp>
        <p:nvSpPr>
          <p:cNvPr name="AutoShape 9" id="9"/>
          <p:cNvSpPr/>
          <p:nvPr/>
        </p:nvSpPr>
        <p:spPr>
          <a:xfrm rot="0">
            <a:off x="0" y="9986435"/>
            <a:ext cx="16445731" cy="791631"/>
          </a:xfrm>
          <a:prstGeom prst="rect">
            <a:avLst/>
          </a:prstGeom>
          <a:solidFill>
            <a:srgbClr val="1836B2"/>
          </a:solidFill>
        </p:spPr>
      </p:sp>
      <p:grpSp>
        <p:nvGrpSpPr>
          <p:cNvPr name="Group 10" id="10"/>
          <p:cNvGrpSpPr/>
          <p:nvPr/>
        </p:nvGrpSpPr>
        <p:grpSpPr>
          <a:xfrm rot="-10800000">
            <a:off x="14141132" y="9258300"/>
            <a:ext cx="3194047" cy="4221147"/>
            <a:chOff x="0" y="0"/>
            <a:chExt cx="4064946" cy="5372100"/>
          </a:xfrm>
        </p:grpSpPr>
        <p:sp>
          <p:nvSpPr>
            <p:cNvPr name="Freeform 11" id="11"/>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name="Group 12" id="12"/>
          <p:cNvGrpSpPr/>
          <p:nvPr/>
        </p:nvGrpSpPr>
        <p:grpSpPr>
          <a:xfrm rot="-10800000">
            <a:off x="15663004" y="9258300"/>
            <a:ext cx="3194047" cy="4221147"/>
            <a:chOff x="0" y="0"/>
            <a:chExt cx="4064946" cy="5372100"/>
          </a:xfrm>
        </p:grpSpPr>
        <p:sp>
          <p:nvSpPr>
            <p:cNvPr name="Freeform 13" id="13"/>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grpSp>
        <p:nvGrpSpPr>
          <p:cNvPr name="Group 14" id="14"/>
          <p:cNvGrpSpPr/>
          <p:nvPr/>
        </p:nvGrpSpPr>
        <p:grpSpPr>
          <a:xfrm rot="0">
            <a:off x="3518966" y="3552038"/>
            <a:ext cx="3316605" cy="950144"/>
            <a:chOff x="0" y="0"/>
            <a:chExt cx="4422140" cy="1266859"/>
          </a:xfrm>
        </p:grpSpPr>
        <p:sp>
          <p:nvSpPr>
            <p:cNvPr name="TextBox 15" id="15"/>
            <p:cNvSpPr txBox="true"/>
            <p:nvPr/>
          </p:nvSpPr>
          <p:spPr>
            <a:xfrm rot="0">
              <a:off x="0" y="-66675"/>
              <a:ext cx="4422140" cy="636155"/>
            </a:xfrm>
            <a:prstGeom prst="rect">
              <a:avLst/>
            </a:prstGeom>
          </p:spPr>
          <p:txBody>
            <a:bodyPr anchor="t" rtlCol="false" tIns="0" lIns="0" bIns="0" rIns="0">
              <a:spAutoFit/>
            </a:bodyPr>
            <a:lstStyle/>
            <a:p>
              <a:pPr algn="l" marL="0" indent="0" lvl="0">
                <a:lnSpc>
                  <a:spcPts val="4007"/>
                </a:lnSpc>
                <a:spcBef>
                  <a:spcPct val="0"/>
                </a:spcBef>
              </a:pPr>
              <a:r>
                <a:rPr lang="en-US" sz="2862">
                  <a:solidFill>
                    <a:srgbClr val="000000"/>
                  </a:solidFill>
                  <a:latin typeface="Fira Sans"/>
                  <a:ea typeface="Fira Sans"/>
                  <a:cs typeface="Fira Sans"/>
                  <a:sym typeface="Fira Sans"/>
                </a:rPr>
                <a:t>Comprador 1</a:t>
              </a:r>
            </a:p>
          </p:txBody>
        </p:sp>
        <p:sp>
          <p:nvSpPr>
            <p:cNvPr name="TextBox 16" id="16"/>
            <p:cNvSpPr txBox="true"/>
            <p:nvPr/>
          </p:nvSpPr>
          <p:spPr>
            <a:xfrm rot="0">
              <a:off x="0" y="765095"/>
              <a:ext cx="4422140" cy="501764"/>
            </a:xfrm>
            <a:prstGeom prst="rect">
              <a:avLst/>
            </a:prstGeom>
          </p:spPr>
          <p:txBody>
            <a:bodyPr anchor="t" rtlCol="false" tIns="0" lIns="0" bIns="0" rIns="0">
              <a:spAutoFit/>
            </a:bodyPr>
            <a:lstStyle/>
            <a:p>
              <a:pPr algn="l" marL="0" indent="0" lvl="0">
                <a:lnSpc>
                  <a:spcPts val="3145"/>
                </a:lnSpc>
                <a:spcBef>
                  <a:spcPct val="0"/>
                </a:spcBef>
              </a:pPr>
              <a:r>
                <a:rPr lang="en-US" sz="2246" spc="11">
                  <a:solidFill>
                    <a:srgbClr val="000000"/>
                  </a:solidFill>
                  <a:latin typeface="Fira Sans Light"/>
                  <a:ea typeface="Fira Sans Light"/>
                  <a:cs typeface="Fira Sans Light"/>
                  <a:sym typeface="Fira Sans Light"/>
                </a:rPr>
                <a:t>porcentaje adquiro: 20%</a:t>
              </a:r>
            </a:p>
          </p:txBody>
        </p:sp>
      </p:grpSp>
      <p:grpSp>
        <p:nvGrpSpPr>
          <p:cNvPr name="Group 17" id="17"/>
          <p:cNvGrpSpPr/>
          <p:nvPr/>
        </p:nvGrpSpPr>
        <p:grpSpPr>
          <a:xfrm rot="0">
            <a:off x="13686538" y="4845688"/>
            <a:ext cx="4601462" cy="3036782"/>
            <a:chOff x="0" y="0"/>
            <a:chExt cx="6135283" cy="4049043"/>
          </a:xfrm>
        </p:grpSpPr>
        <p:sp>
          <p:nvSpPr>
            <p:cNvPr name="TextBox 18" id="18"/>
            <p:cNvSpPr txBox="true"/>
            <p:nvPr/>
          </p:nvSpPr>
          <p:spPr>
            <a:xfrm rot="0">
              <a:off x="0" y="720372"/>
              <a:ext cx="6135283" cy="3328671"/>
            </a:xfrm>
            <a:prstGeom prst="rect">
              <a:avLst/>
            </a:prstGeom>
          </p:spPr>
          <p:txBody>
            <a:bodyPr anchor="t" rtlCol="false" tIns="0" lIns="0" bIns="0" rIns="0">
              <a:spAutoFit/>
            </a:bodyPr>
            <a:lstStyle/>
            <a:p>
              <a:pPr algn="l">
                <a:lnSpc>
                  <a:spcPts val="3359"/>
                </a:lnSpc>
              </a:pPr>
              <a:r>
                <a:rPr lang="en-US" sz="2399" spc="11">
                  <a:solidFill>
                    <a:srgbClr val="000000"/>
                  </a:solidFill>
                  <a:latin typeface="Arimo"/>
                  <a:ea typeface="Arimo"/>
                  <a:cs typeface="Arimo"/>
                  <a:sym typeface="Arimo"/>
                </a:rPr>
                <a:t>Compra minima del grupo: 30%</a:t>
              </a:r>
            </a:p>
            <a:p>
              <a:pPr algn="l">
                <a:lnSpc>
                  <a:spcPts val="3359"/>
                </a:lnSpc>
              </a:pPr>
              <a:r>
                <a:rPr lang="en-US" sz="2399" spc="11">
                  <a:solidFill>
                    <a:srgbClr val="000000"/>
                  </a:solidFill>
                  <a:latin typeface="Arimo"/>
                  <a:ea typeface="Arimo"/>
                  <a:cs typeface="Arimo"/>
                  <a:sym typeface="Arimo"/>
                </a:rPr>
                <a:t>maximo del grupo: 4</a:t>
              </a:r>
            </a:p>
            <a:p>
              <a:pPr algn="l">
                <a:lnSpc>
                  <a:spcPts val="3359"/>
                </a:lnSpc>
              </a:pPr>
              <a:r>
                <a:rPr lang="en-US" sz="2399" spc="11">
                  <a:solidFill>
                    <a:srgbClr val="000000"/>
                  </a:solidFill>
                  <a:latin typeface="Arimo"/>
                  <a:ea typeface="Arimo"/>
                  <a:cs typeface="Arimo"/>
                  <a:sym typeface="Arimo"/>
                </a:rPr>
                <a:t>Producto: Cervezas Royal 447ml</a:t>
              </a:r>
            </a:p>
            <a:p>
              <a:pPr algn="l">
                <a:lnSpc>
                  <a:spcPts val="3359"/>
                </a:lnSpc>
              </a:pPr>
              <a:r>
                <a:rPr lang="en-US" sz="2399" spc="11">
                  <a:solidFill>
                    <a:srgbClr val="000000"/>
                  </a:solidFill>
                  <a:latin typeface="Arimo"/>
                  <a:ea typeface="Arimo"/>
                  <a:cs typeface="Arimo"/>
                  <a:sym typeface="Arimo"/>
                </a:rPr>
                <a:t>Cantidad:1000</a:t>
              </a:r>
            </a:p>
            <a:p>
              <a:pPr algn="l">
                <a:lnSpc>
                  <a:spcPts val="3359"/>
                </a:lnSpc>
              </a:pPr>
              <a:r>
                <a:rPr lang="en-US" sz="2399" spc="11">
                  <a:solidFill>
                    <a:srgbClr val="000000"/>
                  </a:solidFill>
                  <a:latin typeface="Arimo"/>
                  <a:ea typeface="Arimo"/>
                  <a:cs typeface="Arimo"/>
                  <a:sym typeface="Arimo"/>
                </a:rPr>
                <a:t>Precio:300 c/u</a:t>
              </a:r>
            </a:p>
            <a:p>
              <a:pPr algn="l" marL="0" indent="0" lvl="0">
                <a:lnSpc>
                  <a:spcPts val="3359"/>
                </a:lnSpc>
                <a:spcBef>
                  <a:spcPct val="0"/>
                </a:spcBef>
              </a:pPr>
              <a:r>
                <a:rPr lang="en-US" sz="2399" spc="11">
                  <a:solidFill>
                    <a:srgbClr val="000000"/>
                  </a:solidFill>
                  <a:latin typeface="Arimo"/>
                  <a:ea typeface="Arimo"/>
                  <a:cs typeface="Arimo"/>
                  <a:sym typeface="Arimo"/>
                </a:rPr>
                <a:t>Entrega: Retiro en Local</a:t>
              </a:r>
            </a:p>
          </p:txBody>
        </p:sp>
        <p:sp>
          <p:nvSpPr>
            <p:cNvPr name="TextBox 19" id="19"/>
            <p:cNvSpPr txBox="true"/>
            <p:nvPr/>
          </p:nvSpPr>
          <p:spPr>
            <a:xfrm rot="0">
              <a:off x="0" y="-57150"/>
              <a:ext cx="6135283" cy="622723"/>
            </a:xfrm>
            <a:prstGeom prst="rect">
              <a:avLst/>
            </a:prstGeom>
          </p:spPr>
          <p:txBody>
            <a:bodyPr anchor="t" rtlCol="false" tIns="0" lIns="0" bIns="0" rIns="0">
              <a:spAutoFit/>
            </a:bodyPr>
            <a:lstStyle/>
            <a:p>
              <a:pPr algn="l" marL="0" indent="0" lvl="0">
                <a:lnSpc>
                  <a:spcPts val="3919"/>
                </a:lnSpc>
                <a:spcBef>
                  <a:spcPct val="0"/>
                </a:spcBef>
              </a:pPr>
              <a:r>
                <a:rPr lang="en-US" b="true" sz="2799">
                  <a:solidFill>
                    <a:srgbClr val="000000"/>
                  </a:solidFill>
                  <a:latin typeface="Fira Sans Bold"/>
                  <a:ea typeface="Fira Sans Bold"/>
                  <a:cs typeface="Fira Sans Bold"/>
                  <a:sym typeface="Fira Sans Bold"/>
                </a:rPr>
                <a:t>Proveedor</a:t>
              </a:r>
            </a:p>
          </p:txBody>
        </p:sp>
      </p:grpSp>
      <p:sp>
        <p:nvSpPr>
          <p:cNvPr name="TextBox 20" id="20"/>
          <p:cNvSpPr txBox="true"/>
          <p:nvPr/>
        </p:nvSpPr>
        <p:spPr>
          <a:xfrm rot="0">
            <a:off x="9139238" y="487362"/>
            <a:ext cx="8740714" cy="1149350"/>
          </a:xfrm>
          <a:prstGeom prst="rect">
            <a:avLst/>
          </a:prstGeom>
        </p:spPr>
        <p:txBody>
          <a:bodyPr anchor="t" rtlCol="false" tIns="0" lIns="0" bIns="0" rIns="0">
            <a:spAutoFit/>
          </a:bodyPr>
          <a:lstStyle/>
          <a:p>
            <a:pPr algn="l" marL="0" indent="0" lvl="0">
              <a:lnSpc>
                <a:spcPts val="8800"/>
              </a:lnSpc>
              <a:spcBef>
                <a:spcPct val="0"/>
              </a:spcBef>
            </a:pPr>
            <a:r>
              <a:rPr lang="en-US" b="true" sz="8000">
                <a:solidFill>
                  <a:srgbClr val="1836B2"/>
                </a:solidFill>
                <a:latin typeface="Fira Sans Bold"/>
                <a:ea typeface="Fira Sans Bold"/>
                <a:cs typeface="Fira Sans Bold"/>
                <a:sym typeface="Fira Sans Bold"/>
              </a:rPr>
              <a:t>Grupos De Compra </a:t>
            </a:r>
          </a:p>
        </p:txBody>
      </p:sp>
      <p:grpSp>
        <p:nvGrpSpPr>
          <p:cNvPr name="Group 21" id="21"/>
          <p:cNvGrpSpPr/>
          <p:nvPr/>
        </p:nvGrpSpPr>
        <p:grpSpPr>
          <a:xfrm rot="0">
            <a:off x="2064719" y="6679621"/>
            <a:ext cx="3119134" cy="1340669"/>
            <a:chOff x="0" y="0"/>
            <a:chExt cx="4158845" cy="1787559"/>
          </a:xfrm>
        </p:grpSpPr>
        <p:sp>
          <p:nvSpPr>
            <p:cNvPr name="TextBox 22" id="22"/>
            <p:cNvSpPr txBox="true"/>
            <p:nvPr/>
          </p:nvSpPr>
          <p:spPr>
            <a:xfrm rot="0">
              <a:off x="0" y="-66675"/>
              <a:ext cx="4158845" cy="636155"/>
            </a:xfrm>
            <a:prstGeom prst="rect">
              <a:avLst/>
            </a:prstGeom>
          </p:spPr>
          <p:txBody>
            <a:bodyPr anchor="t" rtlCol="false" tIns="0" lIns="0" bIns="0" rIns="0">
              <a:spAutoFit/>
            </a:bodyPr>
            <a:lstStyle/>
            <a:p>
              <a:pPr algn="l" marL="0" indent="0" lvl="0">
                <a:lnSpc>
                  <a:spcPts val="4007"/>
                </a:lnSpc>
                <a:spcBef>
                  <a:spcPct val="0"/>
                </a:spcBef>
              </a:pPr>
              <a:r>
                <a:rPr lang="en-US" sz="2862">
                  <a:solidFill>
                    <a:srgbClr val="000000"/>
                  </a:solidFill>
                  <a:latin typeface="Fira Sans"/>
                  <a:ea typeface="Fira Sans"/>
                  <a:cs typeface="Fira Sans"/>
                  <a:sym typeface="Fira Sans"/>
                </a:rPr>
                <a:t>Comprador 2</a:t>
              </a:r>
            </a:p>
          </p:txBody>
        </p:sp>
        <p:sp>
          <p:nvSpPr>
            <p:cNvPr name="TextBox 23" id="23"/>
            <p:cNvSpPr txBox="true"/>
            <p:nvPr/>
          </p:nvSpPr>
          <p:spPr>
            <a:xfrm rot="0">
              <a:off x="0" y="765095"/>
              <a:ext cx="4158845" cy="1022464"/>
            </a:xfrm>
            <a:prstGeom prst="rect">
              <a:avLst/>
            </a:prstGeom>
          </p:spPr>
          <p:txBody>
            <a:bodyPr anchor="t" rtlCol="false" tIns="0" lIns="0" bIns="0" rIns="0">
              <a:spAutoFit/>
            </a:bodyPr>
            <a:lstStyle/>
            <a:p>
              <a:pPr algn="l" marL="0" indent="0" lvl="0">
                <a:lnSpc>
                  <a:spcPts val="3145"/>
                </a:lnSpc>
                <a:spcBef>
                  <a:spcPct val="0"/>
                </a:spcBef>
              </a:pPr>
              <a:r>
                <a:rPr lang="en-US" sz="2246" spc="11">
                  <a:solidFill>
                    <a:srgbClr val="000000"/>
                  </a:solidFill>
                  <a:latin typeface="Fira Sans Light"/>
                  <a:ea typeface="Fira Sans Light"/>
                  <a:cs typeface="Fira Sans Light"/>
                  <a:sym typeface="Fira Sans Light"/>
                </a:rPr>
                <a:t>porcentaje adquiro: 50%</a:t>
              </a:r>
            </a:p>
          </p:txBody>
        </p:sp>
      </p:grpSp>
      <p:grpSp>
        <p:nvGrpSpPr>
          <p:cNvPr name="Group 24" id="24"/>
          <p:cNvGrpSpPr/>
          <p:nvPr/>
        </p:nvGrpSpPr>
        <p:grpSpPr>
          <a:xfrm rot="0">
            <a:off x="5543782" y="6687211"/>
            <a:ext cx="3119134" cy="950144"/>
            <a:chOff x="0" y="0"/>
            <a:chExt cx="4158845" cy="1266859"/>
          </a:xfrm>
        </p:grpSpPr>
        <p:sp>
          <p:nvSpPr>
            <p:cNvPr name="TextBox 25" id="25"/>
            <p:cNvSpPr txBox="true"/>
            <p:nvPr/>
          </p:nvSpPr>
          <p:spPr>
            <a:xfrm rot="0">
              <a:off x="0" y="-66675"/>
              <a:ext cx="4158845" cy="636155"/>
            </a:xfrm>
            <a:prstGeom prst="rect">
              <a:avLst/>
            </a:prstGeom>
          </p:spPr>
          <p:txBody>
            <a:bodyPr anchor="t" rtlCol="false" tIns="0" lIns="0" bIns="0" rIns="0">
              <a:spAutoFit/>
            </a:bodyPr>
            <a:lstStyle/>
            <a:p>
              <a:pPr algn="l" marL="0" indent="0" lvl="0">
                <a:lnSpc>
                  <a:spcPts val="4007"/>
                </a:lnSpc>
                <a:spcBef>
                  <a:spcPct val="0"/>
                </a:spcBef>
              </a:pPr>
              <a:r>
                <a:rPr lang="en-US" sz="2862">
                  <a:solidFill>
                    <a:srgbClr val="000000"/>
                  </a:solidFill>
                  <a:latin typeface="Fira Sans"/>
                  <a:ea typeface="Fira Sans"/>
                  <a:cs typeface="Fira Sans"/>
                  <a:sym typeface="Fira Sans"/>
                </a:rPr>
                <a:t>Comprador 3</a:t>
              </a:r>
            </a:p>
          </p:txBody>
        </p:sp>
        <p:sp>
          <p:nvSpPr>
            <p:cNvPr name="TextBox 26" id="26"/>
            <p:cNvSpPr txBox="true"/>
            <p:nvPr/>
          </p:nvSpPr>
          <p:spPr>
            <a:xfrm rot="0">
              <a:off x="0" y="765095"/>
              <a:ext cx="4158845" cy="501764"/>
            </a:xfrm>
            <a:prstGeom prst="rect">
              <a:avLst/>
            </a:prstGeom>
          </p:spPr>
          <p:txBody>
            <a:bodyPr anchor="t" rtlCol="false" tIns="0" lIns="0" bIns="0" rIns="0">
              <a:spAutoFit/>
            </a:bodyPr>
            <a:lstStyle/>
            <a:p>
              <a:pPr algn="l" marL="0" indent="0" lvl="0">
                <a:lnSpc>
                  <a:spcPts val="3145"/>
                </a:lnSpc>
                <a:spcBef>
                  <a:spcPct val="0"/>
                </a:spcBef>
              </a:pPr>
              <a:r>
                <a:rPr lang="en-US" sz="2246" spc="11">
                  <a:solidFill>
                    <a:srgbClr val="000000"/>
                  </a:solidFill>
                  <a:latin typeface="Fira Sans Light"/>
                  <a:ea typeface="Fira Sans Light"/>
                  <a:cs typeface="Fira Sans Light"/>
                  <a:sym typeface="Fira Sans Light"/>
                </a:rPr>
                <a:t>porcentaje adquiro: 30%</a:t>
              </a:r>
            </a:p>
          </p:txBody>
        </p:sp>
      </p:grpSp>
      <p:sp>
        <p:nvSpPr>
          <p:cNvPr name="TextBox 27" id="27"/>
          <p:cNvSpPr txBox="true"/>
          <p:nvPr/>
        </p:nvSpPr>
        <p:spPr>
          <a:xfrm rot="0">
            <a:off x="9139238" y="4768195"/>
            <a:ext cx="9525" cy="1566544"/>
          </a:xfrm>
          <a:prstGeom prst="rect">
            <a:avLst/>
          </a:prstGeom>
        </p:spPr>
        <p:txBody>
          <a:bodyPr anchor="t" rtlCol="false" tIns="0" lIns="0" bIns="0" rIns="0">
            <a:spAutoFit/>
          </a:bodyPr>
          <a:lstStyle/>
          <a:p>
            <a:pPr algn="ctr">
              <a:lnSpc>
                <a:spcPts val="12880"/>
              </a:lnSpc>
            </a:pPr>
          </a:p>
        </p:txBody>
      </p:sp>
      <p:sp>
        <p:nvSpPr>
          <p:cNvPr name="TextBox 28" id="28"/>
          <p:cNvSpPr txBox="true"/>
          <p:nvPr/>
        </p:nvSpPr>
        <p:spPr>
          <a:xfrm rot="0">
            <a:off x="3302435" y="9065815"/>
            <a:ext cx="3552197" cy="492962"/>
          </a:xfrm>
          <a:prstGeom prst="rect">
            <a:avLst/>
          </a:prstGeom>
        </p:spPr>
        <p:txBody>
          <a:bodyPr anchor="t" rtlCol="false" tIns="0" lIns="0" bIns="0" rIns="0">
            <a:spAutoFit/>
          </a:bodyPr>
          <a:lstStyle/>
          <a:p>
            <a:pPr algn="ctr">
              <a:lnSpc>
                <a:spcPts val="4006"/>
              </a:lnSpc>
            </a:pPr>
            <a:r>
              <a:rPr lang="en-US" sz="2861" b="true">
                <a:solidFill>
                  <a:srgbClr val="000000"/>
                </a:solidFill>
                <a:latin typeface="Open Sans Bold"/>
                <a:ea typeface="Open Sans Bold"/>
                <a:cs typeface="Open Sans Bold"/>
                <a:sym typeface="Open Sans Bold"/>
              </a:rPr>
              <a:t>GRUPO DE COMPRA</a:t>
            </a:r>
          </a:p>
        </p:txBody>
      </p:sp>
      <p:sp>
        <p:nvSpPr>
          <p:cNvPr name="AutoShape 29" id="29"/>
          <p:cNvSpPr/>
          <p:nvPr/>
        </p:nvSpPr>
        <p:spPr>
          <a:xfrm flipV="true">
            <a:off x="9150724" y="4123330"/>
            <a:ext cx="3292604" cy="19050"/>
          </a:xfrm>
          <a:prstGeom prst="line">
            <a:avLst/>
          </a:prstGeom>
          <a:ln cap="flat" w="38100">
            <a:solidFill>
              <a:srgbClr val="000000"/>
            </a:solidFill>
            <a:prstDash val="solid"/>
            <a:headEnd type="none" len="sm" w="sm"/>
            <a:tailEnd type="arrow" len="sm" w="med"/>
          </a:ln>
        </p:spPr>
      </p:sp>
      <p:sp>
        <p:nvSpPr>
          <p:cNvPr name="AutoShape 30" id="30"/>
          <p:cNvSpPr/>
          <p:nvPr/>
        </p:nvSpPr>
        <p:spPr>
          <a:xfrm flipH="true">
            <a:off x="9144000" y="6334740"/>
            <a:ext cx="3287841"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695022" y="6583144"/>
            <a:ext cx="4408245" cy="2467417"/>
            <a:chOff x="0" y="0"/>
            <a:chExt cx="1270618" cy="711200"/>
          </a:xfrm>
        </p:grpSpPr>
        <p:sp>
          <p:nvSpPr>
            <p:cNvPr name="Freeform 3" id="3"/>
            <p:cNvSpPr/>
            <p:nvPr/>
          </p:nvSpPr>
          <p:spPr>
            <a:xfrm flipH="false" flipV="false" rot="0">
              <a:off x="0" y="0"/>
              <a:ext cx="1270618" cy="711200"/>
            </a:xfrm>
            <a:custGeom>
              <a:avLst/>
              <a:gdLst/>
              <a:ahLst/>
              <a:cxnLst/>
              <a:rect r="r" b="b" t="t" l="l"/>
              <a:pathLst>
                <a:path h="711200" w="1270618">
                  <a:moveTo>
                    <a:pt x="635309" y="0"/>
                  </a:moveTo>
                  <a:lnTo>
                    <a:pt x="1270618" y="711200"/>
                  </a:lnTo>
                  <a:lnTo>
                    <a:pt x="0" y="711200"/>
                  </a:lnTo>
                  <a:lnTo>
                    <a:pt x="635309" y="0"/>
                  </a:lnTo>
                  <a:close/>
                </a:path>
              </a:pathLst>
            </a:custGeom>
            <a:solidFill>
              <a:srgbClr val="86C7ED"/>
            </a:solidFill>
          </p:spPr>
        </p:sp>
        <p:sp>
          <p:nvSpPr>
            <p:cNvPr name="TextBox 4" id="4"/>
            <p:cNvSpPr txBox="true"/>
            <p:nvPr/>
          </p:nvSpPr>
          <p:spPr>
            <a:xfrm>
              <a:off x="198534" y="273050"/>
              <a:ext cx="873550" cy="387350"/>
            </a:xfrm>
            <a:prstGeom prst="rect">
              <a:avLst/>
            </a:prstGeom>
          </p:spPr>
          <p:txBody>
            <a:bodyPr anchor="ctr" rtlCol="false" tIns="50800" lIns="50800" bIns="50800" rIns="50800"/>
            <a:lstStyle/>
            <a:p>
              <a:pPr algn="ctr">
                <a:lnSpc>
                  <a:spcPts val="3145"/>
                </a:lnSpc>
              </a:pPr>
            </a:p>
          </p:txBody>
        </p:sp>
      </p:grpSp>
      <p:grpSp>
        <p:nvGrpSpPr>
          <p:cNvPr name="Group 5" id="5"/>
          <p:cNvGrpSpPr/>
          <p:nvPr/>
        </p:nvGrpSpPr>
        <p:grpSpPr>
          <a:xfrm rot="0">
            <a:off x="-1334931" y="-975557"/>
            <a:ext cx="3086100" cy="270033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836B2"/>
            </a:solidFill>
          </p:spPr>
        </p:sp>
        <p:sp>
          <p:nvSpPr>
            <p:cNvPr name="TextBox 7" id="7"/>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grpSp>
        <p:nvGrpSpPr>
          <p:cNvPr name="Group 8" id="8"/>
          <p:cNvGrpSpPr/>
          <p:nvPr/>
        </p:nvGrpSpPr>
        <p:grpSpPr>
          <a:xfrm rot="480684">
            <a:off x="2873674" y="8340100"/>
            <a:ext cx="3530228" cy="3088949"/>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A066CB"/>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sp>
        <p:nvSpPr>
          <p:cNvPr name="TextBox 11" id="11"/>
          <p:cNvSpPr txBox="true"/>
          <p:nvPr/>
        </p:nvSpPr>
        <p:spPr>
          <a:xfrm rot="0">
            <a:off x="3283595" y="4274503"/>
            <a:ext cx="11720810" cy="1566544"/>
          </a:xfrm>
          <a:prstGeom prst="rect">
            <a:avLst/>
          </a:prstGeom>
        </p:spPr>
        <p:txBody>
          <a:bodyPr anchor="t" rtlCol="false" tIns="0" lIns="0" bIns="0" rIns="0">
            <a:spAutoFit/>
          </a:bodyPr>
          <a:lstStyle/>
          <a:p>
            <a:pPr algn="ctr">
              <a:lnSpc>
                <a:spcPts val="12880"/>
              </a:lnSpc>
            </a:pPr>
            <a:r>
              <a:rPr lang="en-US" sz="9200" b="true">
                <a:solidFill>
                  <a:srgbClr val="1836B2"/>
                </a:solidFill>
                <a:latin typeface="Fira Sans Bold"/>
                <a:ea typeface="Fira Sans Bold"/>
                <a:cs typeface="Fira Sans Bold"/>
                <a:sym typeface="Fira Sans Bold"/>
              </a:rPr>
              <a:t>Alcances del Proyecto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34931" y="-975557"/>
            <a:ext cx="3086100" cy="2700338"/>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836B2"/>
            </a:solidFill>
          </p:spPr>
        </p:sp>
        <p:sp>
          <p:nvSpPr>
            <p:cNvPr name="TextBox 4" id="4"/>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sp>
        <p:nvSpPr>
          <p:cNvPr name="AutoShape 5" id="5"/>
          <p:cNvSpPr/>
          <p:nvPr/>
        </p:nvSpPr>
        <p:spPr>
          <a:xfrm rot="0">
            <a:off x="0" y="9986435"/>
            <a:ext cx="16445731" cy="791631"/>
          </a:xfrm>
          <a:prstGeom prst="rect">
            <a:avLst/>
          </a:prstGeom>
          <a:solidFill>
            <a:srgbClr val="1836B2"/>
          </a:solidFill>
        </p:spPr>
      </p:sp>
      <p:grpSp>
        <p:nvGrpSpPr>
          <p:cNvPr name="Group 6" id="6"/>
          <p:cNvGrpSpPr/>
          <p:nvPr/>
        </p:nvGrpSpPr>
        <p:grpSpPr>
          <a:xfrm rot="-10800000">
            <a:off x="14141132" y="9258300"/>
            <a:ext cx="3194047" cy="4221147"/>
            <a:chOff x="0" y="0"/>
            <a:chExt cx="4064946" cy="5372100"/>
          </a:xfrm>
        </p:grpSpPr>
        <p:sp>
          <p:nvSpPr>
            <p:cNvPr name="Freeform 7" id="7"/>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name="Group 8" id="8"/>
          <p:cNvGrpSpPr/>
          <p:nvPr/>
        </p:nvGrpSpPr>
        <p:grpSpPr>
          <a:xfrm rot="-10800000">
            <a:off x="15663004" y="9258300"/>
            <a:ext cx="3194047" cy="4221147"/>
            <a:chOff x="0" y="0"/>
            <a:chExt cx="4064946" cy="5372100"/>
          </a:xfrm>
        </p:grpSpPr>
        <p:sp>
          <p:nvSpPr>
            <p:cNvPr name="Freeform 9" id="9"/>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
        <p:nvSpPr>
          <p:cNvPr name="Freeform 10" id="10"/>
          <p:cNvSpPr/>
          <p:nvPr/>
        </p:nvSpPr>
        <p:spPr>
          <a:xfrm flipH="false" flipV="false" rot="0">
            <a:off x="13144500" y="445629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665714" y="1423889"/>
            <a:ext cx="9991652" cy="7147201"/>
          </a:xfrm>
          <a:prstGeom prst="rect">
            <a:avLst/>
          </a:prstGeom>
        </p:spPr>
        <p:txBody>
          <a:bodyPr anchor="t" rtlCol="false" tIns="0" lIns="0" bIns="0" rIns="0">
            <a:spAutoFit/>
          </a:bodyPr>
          <a:lstStyle/>
          <a:p>
            <a:pPr algn="ctr" marL="523203" indent="-261601" lvl="1">
              <a:lnSpc>
                <a:spcPts val="3392"/>
              </a:lnSpc>
              <a:buFont typeface="Arial"/>
              <a:buChar char="•"/>
            </a:pPr>
            <a:r>
              <a:rPr lang="en-US" sz="2423" spc="12">
                <a:solidFill>
                  <a:srgbClr val="1836B2"/>
                </a:solidFill>
                <a:latin typeface="Fira Sans Light"/>
                <a:ea typeface="Fira Sans Light"/>
                <a:cs typeface="Fira Sans Light"/>
                <a:sym typeface="Fira Sans Light"/>
              </a:rPr>
              <a:t>Registro y Autenticación Básica: Implementar un sistema de registro y autenticación para compradores y proveedores, con funciones básicas de perfil.</a:t>
            </a:r>
          </a:p>
          <a:p>
            <a:pPr algn="ctr" marL="523203" indent="-261601" lvl="1">
              <a:lnSpc>
                <a:spcPts val="3392"/>
              </a:lnSpc>
              <a:buFont typeface="Arial"/>
              <a:buChar char="•"/>
            </a:pPr>
            <a:r>
              <a:rPr lang="en-US" sz="2423" spc="12">
                <a:solidFill>
                  <a:srgbClr val="1836B2"/>
                </a:solidFill>
                <a:latin typeface="Fira Sans Light"/>
                <a:ea typeface="Fira Sans Light"/>
                <a:cs typeface="Fira Sans Light"/>
                <a:sym typeface="Fira Sans Light"/>
              </a:rPr>
              <a:t>Catálogo de Productos: Crear un catálogo simple donde los proveedores puedan listar productos y los compradores puedan buscarlos y filtrarlos por categoría.</a:t>
            </a:r>
          </a:p>
          <a:p>
            <a:pPr algn="ctr" marL="523203" indent="-261601" lvl="1">
              <a:lnSpc>
                <a:spcPts val="3392"/>
              </a:lnSpc>
              <a:buFont typeface="Arial"/>
              <a:buChar char="•"/>
            </a:pPr>
            <a:r>
              <a:rPr lang="en-US" sz="2423" spc="12">
                <a:solidFill>
                  <a:srgbClr val="1836B2"/>
                </a:solidFill>
                <a:latin typeface="Fira Sans Light"/>
                <a:ea typeface="Fira Sans Light"/>
                <a:cs typeface="Fira Sans Light"/>
                <a:sym typeface="Fira Sans Light"/>
              </a:rPr>
              <a:t>Gestión de Grupos de Compra: Incluir la funcionalidad básica para que los compradores formen grupos y realicen compras conjuntas.</a:t>
            </a:r>
          </a:p>
          <a:p>
            <a:pPr algn="ctr" marL="523203" indent="-261601" lvl="1">
              <a:lnSpc>
                <a:spcPts val="3392"/>
              </a:lnSpc>
              <a:buFont typeface="Arial"/>
              <a:buChar char="•"/>
            </a:pPr>
            <a:r>
              <a:rPr lang="en-US" sz="2423" spc="12">
                <a:solidFill>
                  <a:srgbClr val="1836B2"/>
                </a:solidFill>
                <a:latin typeface="Fira Sans Light"/>
                <a:ea typeface="Fira Sans Light"/>
                <a:cs typeface="Fira Sans Light"/>
                <a:sym typeface="Fira Sans Light"/>
              </a:rPr>
              <a:t>Transacciones Seguras: Desarrollar un sistema de transacciones básicas con un protocolo alternativo para asegurar la seguridad y transparencia (sin integración compleja).</a:t>
            </a:r>
          </a:p>
          <a:p>
            <a:pPr algn="ctr" marL="523203" indent="-261601" lvl="1">
              <a:lnSpc>
                <a:spcPts val="3392"/>
              </a:lnSpc>
              <a:buFont typeface="Arial"/>
              <a:buChar char="•"/>
            </a:pPr>
            <a:r>
              <a:rPr lang="en-US" sz="2423" spc="12">
                <a:solidFill>
                  <a:srgbClr val="1836B2"/>
                </a:solidFill>
                <a:latin typeface="Fira Sans Light"/>
                <a:ea typeface="Fira Sans Light"/>
                <a:cs typeface="Fira Sans Light"/>
                <a:sym typeface="Fira Sans Light"/>
              </a:rPr>
              <a:t>Interacción Social Inicial: Implementar una función básica de chat o foro para la comunicación entre compradores y proveedores.</a:t>
            </a:r>
          </a:p>
          <a:p>
            <a:pPr algn="ctr" marL="523203" indent="-261601" lvl="1">
              <a:lnSpc>
                <a:spcPts val="3392"/>
              </a:lnSpc>
              <a:buFont typeface="Arial"/>
              <a:buChar char="•"/>
            </a:pPr>
            <a:r>
              <a:rPr lang="en-US" sz="2423" spc="12">
                <a:solidFill>
                  <a:srgbClr val="1836B2"/>
                </a:solidFill>
                <a:latin typeface="Fira Sans Light"/>
                <a:ea typeface="Fira Sans Light"/>
                <a:cs typeface="Fira Sans Light"/>
                <a:sym typeface="Fira Sans Light"/>
              </a:rPr>
              <a:t>Logística y Geolocalización Simples: Mostrar a los compradores productos y proveedores dentro de su región, optimizando la logística básica de entrega.</a:t>
            </a:r>
          </a:p>
          <a:p>
            <a:pPr algn="ctr">
              <a:lnSpc>
                <a:spcPts val="3392"/>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695022" y="6583144"/>
            <a:ext cx="4408245" cy="2467417"/>
            <a:chOff x="0" y="0"/>
            <a:chExt cx="1270618" cy="711200"/>
          </a:xfrm>
        </p:grpSpPr>
        <p:sp>
          <p:nvSpPr>
            <p:cNvPr name="Freeform 3" id="3"/>
            <p:cNvSpPr/>
            <p:nvPr/>
          </p:nvSpPr>
          <p:spPr>
            <a:xfrm flipH="false" flipV="false" rot="0">
              <a:off x="0" y="0"/>
              <a:ext cx="1270618" cy="711200"/>
            </a:xfrm>
            <a:custGeom>
              <a:avLst/>
              <a:gdLst/>
              <a:ahLst/>
              <a:cxnLst/>
              <a:rect r="r" b="b" t="t" l="l"/>
              <a:pathLst>
                <a:path h="711200" w="1270618">
                  <a:moveTo>
                    <a:pt x="635309" y="0"/>
                  </a:moveTo>
                  <a:lnTo>
                    <a:pt x="1270618" y="711200"/>
                  </a:lnTo>
                  <a:lnTo>
                    <a:pt x="0" y="711200"/>
                  </a:lnTo>
                  <a:lnTo>
                    <a:pt x="635309" y="0"/>
                  </a:lnTo>
                  <a:close/>
                </a:path>
              </a:pathLst>
            </a:custGeom>
            <a:solidFill>
              <a:srgbClr val="86C7ED"/>
            </a:solidFill>
          </p:spPr>
        </p:sp>
        <p:sp>
          <p:nvSpPr>
            <p:cNvPr name="TextBox 4" id="4"/>
            <p:cNvSpPr txBox="true"/>
            <p:nvPr/>
          </p:nvSpPr>
          <p:spPr>
            <a:xfrm>
              <a:off x="198534" y="273050"/>
              <a:ext cx="873550" cy="387350"/>
            </a:xfrm>
            <a:prstGeom prst="rect">
              <a:avLst/>
            </a:prstGeom>
          </p:spPr>
          <p:txBody>
            <a:bodyPr anchor="ctr" rtlCol="false" tIns="50800" lIns="50800" bIns="50800" rIns="50800"/>
            <a:lstStyle/>
            <a:p>
              <a:pPr algn="ctr">
                <a:lnSpc>
                  <a:spcPts val="3145"/>
                </a:lnSpc>
              </a:pPr>
            </a:p>
          </p:txBody>
        </p:sp>
      </p:grpSp>
      <p:grpSp>
        <p:nvGrpSpPr>
          <p:cNvPr name="Group 5" id="5"/>
          <p:cNvGrpSpPr/>
          <p:nvPr/>
        </p:nvGrpSpPr>
        <p:grpSpPr>
          <a:xfrm rot="0">
            <a:off x="-1334931" y="-975557"/>
            <a:ext cx="3086100" cy="270033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836B2"/>
            </a:solidFill>
          </p:spPr>
        </p:sp>
        <p:sp>
          <p:nvSpPr>
            <p:cNvPr name="TextBox 7" id="7"/>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grpSp>
        <p:nvGrpSpPr>
          <p:cNvPr name="Group 8" id="8"/>
          <p:cNvGrpSpPr/>
          <p:nvPr/>
        </p:nvGrpSpPr>
        <p:grpSpPr>
          <a:xfrm rot="480684">
            <a:off x="2873674" y="8340100"/>
            <a:ext cx="3530228" cy="3088949"/>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A066CB"/>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sp>
        <p:nvSpPr>
          <p:cNvPr name="TextBox 11" id="11"/>
          <p:cNvSpPr txBox="true"/>
          <p:nvPr/>
        </p:nvSpPr>
        <p:spPr>
          <a:xfrm rot="0">
            <a:off x="3210595" y="4274503"/>
            <a:ext cx="11866811" cy="1566544"/>
          </a:xfrm>
          <a:prstGeom prst="rect">
            <a:avLst/>
          </a:prstGeom>
        </p:spPr>
        <p:txBody>
          <a:bodyPr anchor="t" rtlCol="false" tIns="0" lIns="0" bIns="0" rIns="0">
            <a:spAutoFit/>
          </a:bodyPr>
          <a:lstStyle/>
          <a:p>
            <a:pPr algn="ctr">
              <a:lnSpc>
                <a:spcPts val="12880"/>
              </a:lnSpc>
            </a:pPr>
            <a:r>
              <a:rPr lang="en-US" sz="9200" b="true">
                <a:solidFill>
                  <a:srgbClr val="1836B2"/>
                </a:solidFill>
                <a:latin typeface="Fira Sans Bold"/>
                <a:ea typeface="Fira Sans Bold"/>
                <a:cs typeface="Fira Sans Bold"/>
                <a:sym typeface="Fira Sans Bold"/>
              </a:rPr>
              <a:t>Tecnología y Recursos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93337" y="1095375"/>
            <a:ext cx="10883322" cy="1149350"/>
          </a:xfrm>
          <a:prstGeom prst="rect">
            <a:avLst/>
          </a:prstGeom>
        </p:spPr>
        <p:txBody>
          <a:bodyPr anchor="t" rtlCol="false" tIns="0" lIns="0" bIns="0" rIns="0">
            <a:spAutoFit/>
          </a:bodyPr>
          <a:lstStyle/>
          <a:p>
            <a:pPr algn="l" marL="0" indent="0" lvl="0">
              <a:lnSpc>
                <a:spcPts val="8800"/>
              </a:lnSpc>
              <a:spcBef>
                <a:spcPct val="0"/>
              </a:spcBef>
            </a:pPr>
            <a:r>
              <a:rPr lang="en-US" b="true" sz="8000">
                <a:solidFill>
                  <a:srgbClr val="1836B2"/>
                </a:solidFill>
                <a:latin typeface="Fira Sans Semi-Bold"/>
                <a:ea typeface="Fira Sans Semi-Bold"/>
                <a:cs typeface="Fira Sans Semi-Bold"/>
                <a:sym typeface="Fira Sans Semi-Bold"/>
              </a:rPr>
              <a:t>Arquitectura de la App </a:t>
            </a:r>
          </a:p>
        </p:txBody>
      </p:sp>
      <p:sp>
        <p:nvSpPr>
          <p:cNvPr name="AutoShape 3" id="3"/>
          <p:cNvSpPr/>
          <p:nvPr/>
        </p:nvSpPr>
        <p:spPr>
          <a:xfrm rot="0">
            <a:off x="0" y="-446411"/>
            <a:ext cx="13497585" cy="791631"/>
          </a:xfrm>
          <a:prstGeom prst="rect">
            <a:avLst/>
          </a:prstGeom>
          <a:solidFill>
            <a:srgbClr val="1836B2"/>
          </a:solidFill>
        </p:spPr>
      </p:sp>
      <p:sp>
        <p:nvSpPr>
          <p:cNvPr name="Freeform 4" id="4"/>
          <p:cNvSpPr/>
          <p:nvPr/>
        </p:nvSpPr>
        <p:spPr>
          <a:xfrm flipH="false" flipV="true" rot="0">
            <a:off x="11599196" y="-1270647"/>
            <a:ext cx="5660104" cy="3231734"/>
          </a:xfrm>
          <a:custGeom>
            <a:avLst/>
            <a:gdLst/>
            <a:ahLst/>
            <a:cxnLst/>
            <a:rect r="r" b="b" t="t" l="l"/>
            <a:pathLst>
              <a:path h="3231734" w="5660104">
                <a:moveTo>
                  <a:pt x="0" y="3231733"/>
                </a:moveTo>
                <a:lnTo>
                  <a:pt x="5660104" y="3231733"/>
                </a:lnTo>
                <a:lnTo>
                  <a:pt x="5660104" y="0"/>
                </a:lnTo>
                <a:lnTo>
                  <a:pt x="0" y="0"/>
                </a:lnTo>
                <a:lnTo>
                  <a:pt x="0" y="3231733"/>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5" id="5"/>
          <p:cNvSpPr/>
          <p:nvPr/>
        </p:nvSpPr>
        <p:spPr>
          <a:xfrm flipH="false" flipV="false" rot="0">
            <a:off x="1193337" y="2709514"/>
            <a:ext cx="15106302" cy="6813836"/>
          </a:xfrm>
          <a:custGeom>
            <a:avLst/>
            <a:gdLst/>
            <a:ahLst/>
            <a:cxnLst/>
            <a:rect r="r" b="b" t="t" l="l"/>
            <a:pathLst>
              <a:path h="6813836" w="15106302">
                <a:moveTo>
                  <a:pt x="0" y="0"/>
                </a:moveTo>
                <a:lnTo>
                  <a:pt x="15106302" y="0"/>
                </a:lnTo>
                <a:lnTo>
                  <a:pt x="15106302" y="6813835"/>
                </a:lnTo>
                <a:lnTo>
                  <a:pt x="0" y="6813835"/>
                </a:lnTo>
                <a:lnTo>
                  <a:pt x="0" y="0"/>
                </a:lnTo>
                <a:close/>
              </a:path>
            </a:pathLst>
          </a:custGeom>
          <a:blipFill>
            <a:blip r:embed="rId4"/>
            <a:stretch>
              <a:fillRect l="0" t="-11899" r="0" b="-11899"/>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7099" y="1273708"/>
            <a:ext cx="8937630" cy="7739584"/>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9896" t="0" r="-8278" b="-14074"/>
              </a:stretch>
            </a:blipFill>
          </p:spPr>
        </p:sp>
      </p:grpSp>
      <p:sp>
        <p:nvSpPr>
          <p:cNvPr name="TextBox 4" id="4"/>
          <p:cNvSpPr txBox="true"/>
          <p:nvPr/>
        </p:nvSpPr>
        <p:spPr>
          <a:xfrm rot="0">
            <a:off x="9144000" y="3616698"/>
            <a:ext cx="8115300" cy="2263775"/>
          </a:xfrm>
          <a:prstGeom prst="rect">
            <a:avLst/>
          </a:prstGeom>
        </p:spPr>
        <p:txBody>
          <a:bodyPr anchor="t" rtlCol="false" tIns="0" lIns="0" bIns="0" rIns="0">
            <a:spAutoFit/>
          </a:bodyPr>
          <a:lstStyle/>
          <a:p>
            <a:pPr algn="l" marL="0" indent="0" lvl="0">
              <a:lnSpc>
                <a:spcPts val="8800"/>
              </a:lnSpc>
              <a:spcBef>
                <a:spcPct val="0"/>
              </a:spcBef>
            </a:pPr>
            <a:r>
              <a:rPr lang="en-US" b="true" sz="8000" u="none">
                <a:solidFill>
                  <a:srgbClr val="1836B2"/>
                </a:solidFill>
                <a:latin typeface="Fira Sans Semi-Bold"/>
                <a:ea typeface="Fira Sans Semi-Bold"/>
                <a:cs typeface="Fira Sans Semi-Bold"/>
                <a:sym typeface="Fira Sans Semi-Bold"/>
              </a:rPr>
              <a:t>Thank you for participating!</a:t>
            </a:r>
          </a:p>
        </p:txBody>
      </p:sp>
      <p:grpSp>
        <p:nvGrpSpPr>
          <p:cNvPr name="Group 5" id="5"/>
          <p:cNvGrpSpPr/>
          <p:nvPr/>
        </p:nvGrpSpPr>
        <p:grpSpPr>
          <a:xfrm rot="-10800000">
            <a:off x="2314816" y="-2086793"/>
            <a:ext cx="6208021" cy="4173585"/>
            <a:chOff x="0" y="0"/>
            <a:chExt cx="7990758" cy="5372100"/>
          </a:xfrm>
        </p:grpSpPr>
        <p:sp>
          <p:nvSpPr>
            <p:cNvPr name="Freeform 6" id="6"/>
            <p:cNvSpPr/>
            <p:nvPr/>
          </p:nvSpPr>
          <p:spPr>
            <a:xfrm flipH="false" flipV="false" rot="0">
              <a:off x="0" y="0"/>
              <a:ext cx="7990758" cy="5372100"/>
            </a:xfrm>
            <a:custGeom>
              <a:avLst/>
              <a:gdLst/>
              <a:ahLst/>
              <a:cxnLst/>
              <a:rect r="r" b="b" t="t" l="l"/>
              <a:pathLst>
                <a:path h="5372100" w="7990758">
                  <a:moveTo>
                    <a:pt x="6440088" y="0"/>
                  </a:moveTo>
                  <a:lnTo>
                    <a:pt x="1550670" y="0"/>
                  </a:lnTo>
                  <a:lnTo>
                    <a:pt x="0" y="2686050"/>
                  </a:lnTo>
                  <a:lnTo>
                    <a:pt x="1550670" y="5372100"/>
                  </a:lnTo>
                  <a:lnTo>
                    <a:pt x="6440088" y="5372100"/>
                  </a:lnTo>
                  <a:lnTo>
                    <a:pt x="7990758" y="2686050"/>
                  </a:lnTo>
                  <a:lnTo>
                    <a:pt x="6440088" y="0"/>
                  </a:lnTo>
                  <a:close/>
                </a:path>
              </a:pathLst>
            </a:custGeom>
            <a:solidFill>
              <a:srgbClr val="1836B2"/>
            </a:solidFill>
          </p:spPr>
        </p:sp>
      </p:grpSp>
      <p:grpSp>
        <p:nvGrpSpPr>
          <p:cNvPr name="Group 7" id="7"/>
          <p:cNvGrpSpPr/>
          <p:nvPr/>
        </p:nvGrpSpPr>
        <p:grpSpPr>
          <a:xfrm rot="-10800000">
            <a:off x="-1093063" y="7283541"/>
            <a:ext cx="2963586" cy="3459503"/>
            <a:chOff x="0" y="0"/>
            <a:chExt cx="4602013" cy="5372100"/>
          </a:xfrm>
        </p:grpSpPr>
        <p:sp>
          <p:nvSpPr>
            <p:cNvPr name="Freeform 8" id="8"/>
            <p:cNvSpPr/>
            <p:nvPr/>
          </p:nvSpPr>
          <p:spPr>
            <a:xfrm flipH="false" flipV="false" rot="0">
              <a:off x="0" y="0"/>
              <a:ext cx="4602013" cy="5372100"/>
            </a:xfrm>
            <a:custGeom>
              <a:avLst/>
              <a:gdLst/>
              <a:ahLst/>
              <a:cxnLst/>
              <a:rect r="r" b="b" t="t" l="l"/>
              <a:pathLst>
                <a:path h="5372100" w="4602013">
                  <a:moveTo>
                    <a:pt x="3051343" y="0"/>
                  </a:moveTo>
                  <a:lnTo>
                    <a:pt x="1550670" y="0"/>
                  </a:lnTo>
                  <a:lnTo>
                    <a:pt x="0" y="2686050"/>
                  </a:lnTo>
                  <a:lnTo>
                    <a:pt x="1550670" y="5372100"/>
                  </a:lnTo>
                  <a:lnTo>
                    <a:pt x="3051343" y="5372100"/>
                  </a:lnTo>
                  <a:lnTo>
                    <a:pt x="4602013" y="2686050"/>
                  </a:lnTo>
                  <a:lnTo>
                    <a:pt x="3051343" y="0"/>
                  </a:lnTo>
                  <a:close/>
                </a:path>
              </a:pathLst>
            </a:custGeom>
            <a:solidFill>
              <a:srgbClr val="A066CB"/>
            </a:solidFill>
          </p:spPr>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695022" y="6583144"/>
            <a:ext cx="4408245" cy="2467417"/>
            <a:chOff x="0" y="0"/>
            <a:chExt cx="1270618" cy="711200"/>
          </a:xfrm>
        </p:grpSpPr>
        <p:sp>
          <p:nvSpPr>
            <p:cNvPr name="Freeform 3" id="3"/>
            <p:cNvSpPr/>
            <p:nvPr/>
          </p:nvSpPr>
          <p:spPr>
            <a:xfrm flipH="false" flipV="false" rot="0">
              <a:off x="0" y="0"/>
              <a:ext cx="1270618" cy="711200"/>
            </a:xfrm>
            <a:custGeom>
              <a:avLst/>
              <a:gdLst/>
              <a:ahLst/>
              <a:cxnLst/>
              <a:rect r="r" b="b" t="t" l="l"/>
              <a:pathLst>
                <a:path h="711200" w="1270618">
                  <a:moveTo>
                    <a:pt x="635309" y="0"/>
                  </a:moveTo>
                  <a:lnTo>
                    <a:pt x="1270618" y="711200"/>
                  </a:lnTo>
                  <a:lnTo>
                    <a:pt x="0" y="711200"/>
                  </a:lnTo>
                  <a:lnTo>
                    <a:pt x="635309" y="0"/>
                  </a:lnTo>
                  <a:close/>
                </a:path>
              </a:pathLst>
            </a:custGeom>
            <a:solidFill>
              <a:srgbClr val="86C7ED"/>
            </a:solidFill>
          </p:spPr>
        </p:sp>
        <p:sp>
          <p:nvSpPr>
            <p:cNvPr name="TextBox 4" id="4"/>
            <p:cNvSpPr txBox="true"/>
            <p:nvPr/>
          </p:nvSpPr>
          <p:spPr>
            <a:xfrm>
              <a:off x="198534" y="273050"/>
              <a:ext cx="873550" cy="387350"/>
            </a:xfrm>
            <a:prstGeom prst="rect">
              <a:avLst/>
            </a:prstGeom>
          </p:spPr>
          <p:txBody>
            <a:bodyPr anchor="ctr" rtlCol="false" tIns="50800" lIns="50800" bIns="50800" rIns="50800"/>
            <a:lstStyle/>
            <a:p>
              <a:pPr algn="ctr">
                <a:lnSpc>
                  <a:spcPts val="3145"/>
                </a:lnSpc>
              </a:pPr>
            </a:p>
          </p:txBody>
        </p:sp>
      </p:grpSp>
      <p:grpSp>
        <p:nvGrpSpPr>
          <p:cNvPr name="Group 5" id="5"/>
          <p:cNvGrpSpPr/>
          <p:nvPr/>
        </p:nvGrpSpPr>
        <p:grpSpPr>
          <a:xfrm rot="0">
            <a:off x="-1334931" y="-975557"/>
            <a:ext cx="3086100" cy="270033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836B2"/>
            </a:solidFill>
          </p:spPr>
        </p:sp>
        <p:sp>
          <p:nvSpPr>
            <p:cNvPr name="TextBox 7" id="7"/>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grpSp>
        <p:nvGrpSpPr>
          <p:cNvPr name="Group 8" id="8"/>
          <p:cNvGrpSpPr/>
          <p:nvPr/>
        </p:nvGrpSpPr>
        <p:grpSpPr>
          <a:xfrm rot="480684">
            <a:off x="2873674" y="8340100"/>
            <a:ext cx="3530228" cy="3088949"/>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A066CB"/>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sp>
        <p:nvSpPr>
          <p:cNvPr name="TextBox 11" id="11"/>
          <p:cNvSpPr txBox="true"/>
          <p:nvPr/>
        </p:nvSpPr>
        <p:spPr>
          <a:xfrm rot="0">
            <a:off x="5257800" y="4274503"/>
            <a:ext cx="7772400" cy="1566544"/>
          </a:xfrm>
          <a:prstGeom prst="rect">
            <a:avLst/>
          </a:prstGeom>
        </p:spPr>
        <p:txBody>
          <a:bodyPr anchor="t" rtlCol="false" tIns="0" lIns="0" bIns="0" rIns="0">
            <a:spAutoFit/>
          </a:bodyPr>
          <a:lstStyle/>
          <a:p>
            <a:pPr algn="ctr">
              <a:lnSpc>
                <a:spcPts val="12880"/>
              </a:lnSpc>
            </a:pPr>
            <a:r>
              <a:rPr lang="en-US" sz="9200" b="true">
                <a:solidFill>
                  <a:srgbClr val="1836B2"/>
                </a:solidFill>
                <a:latin typeface="Fira Sans Bold"/>
                <a:ea typeface="Fira Sans Bold"/>
                <a:cs typeface="Fira Sans Bold"/>
                <a:sym typeface="Fira Sans Bold"/>
              </a:rPr>
              <a:t>Equipo y Roles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446411"/>
            <a:ext cx="15990167" cy="675011"/>
          </a:xfrm>
          <a:prstGeom prst="rect">
            <a:avLst/>
          </a:prstGeom>
          <a:solidFill>
            <a:srgbClr val="1836B2"/>
          </a:solidFill>
        </p:spPr>
      </p:sp>
      <p:sp>
        <p:nvSpPr>
          <p:cNvPr name="Freeform 3" id="3"/>
          <p:cNvSpPr/>
          <p:nvPr/>
        </p:nvSpPr>
        <p:spPr>
          <a:xfrm flipH="false" flipV="true" rot="0">
            <a:off x="15990167" y="-108905"/>
            <a:ext cx="3761715" cy="2147816"/>
          </a:xfrm>
          <a:custGeom>
            <a:avLst/>
            <a:gdLst/>
            <a:ahLst/>
            <a:cxnLst/>
            <a:rect r="r" b="b" t="t" l="l"/>
            <a:pathLst>
              <a:path h="2147816" w="3761715">
                <a:moveTo>
                  <a:pt x="0" y="2147815"/>
                </a:moveTo>
                <a:lnTo>
                  <a:pt x="3761715" y="2147815"/>
                </a:lnTo>
                <a:lnTo>
                  <a:pt x="3761715" y="0"/>
                </a:lnTo>
                <a:lnTo>
                  <a:pt x="0" y="0"/>
                </a:lnTo>
                <a:lnTo>
                  <a:pt x="0" y="2147815"/>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TextBox 4" id="4"/>
          <p:cNvSpPr txBox="true"/>
          <p:nvPr/>
        </p:nvSpPr>
        <p:spPr>
          <a:xfrm rot="0">
            <a:off x="1823889" y="1000686"/>
            <a:ext cx="4988868" cy="1038224"/>
          </a:xfrm>
          <a:prstGeom prst="rect">
            <a:avLst/>
          </a:prstGeom>
        </p:spPr>
        <p:txBody>
          <a:bodyPr anchor="t" rtlCol="false" tIns="0" lIns="0" bIns="0" rIns="0">
            <a:spAutoFit/>
          </a:bodyPr>
          <a:lstStyle/>
          <a:p>
            <a:pPr algn="ctr">
              <a:lnSpc>
                <a:spcPts val="8400"/>
              </a:lnSpc>
            </a:pPr>
            <a:r>
              <a:rPr lang="en-US" sz="6000" b="true">
                <a:solidFill>
                  <a:srgbClr val="1836B2"/>
                </a:solidFill>
                <a:latin typeface="Fira Sans Bold"/>
                <a:ea typeface="Fira Sans Bold"/>
                <a:cs typeface="Fira Sans Bold"/>
                <a:sym typeface="Fira Sans Bold"/>
              </a:rPr>
              <a:t>Jose Alcántara</a:t>
            </a:r>
          </a:p>
        </p:txBody>
      </p:sp>
      <p:sp>
        <p:nvSpPr>
          <p:cNvPr name="TextBox 5" id="5"/>
          <p:cNvSpPr txBox="true"/>
          <p:nvPr/>
        </p:nvSpPr>
        <p:spPr>
          <a:xfrm rot="0">
            <a:off x="11934097" y="4182522"/>
            <a:ext cx="4611737" cy="1038213"/>
          </a:xfrm>
          <a:prstGeom prst="rect">
            <a:avLst/>
          </a:prstGeom>
        </p:spPr>
        <p:txBody>
          <a:bodyPr anchor="t" rtlCol="false" tIns="0" lIns="0" bIns="0" rIns="0">
            <a:spAutoFit/>
          </a:bodyPr>
          <a:lstStyle/>
          <a:p>
            <a:pPr algn="ctr">
              <a:lnSpc>
                <a:spcPts val="8400"/>
              </a:lnSpc>
            </a:pPr>
            <a:r>
              <a:rPr lang="en-US" b="true" sz="6000" i="true">
                <a:solidFill>
                  <a:srgbClr val="1836B2"/>
                </a:solidFill>
                <a:latin typeface="Fira Sans Bold Italics"/>
                <a:ea typeface="Fira Sans Bold Italics"/>
                <a:cs typeface="Fira Sans Bold Italics"/>
                <a:sym typeface="Fira Sans Bold Italics"/>
              </a:rPr>
              <a:t>Jostin Olivera</a:t>
            </a:r>
          </a:p>
        </p:txBody>
      </p:sp>
      <p:sp>
        <p:nvSpPr>
          <p:cNvPr name="TextBox 6" id="6"/>
          <p:cNvSpPr txBox="true"/>
          <p:nvPr/>
        </p:nvSpPr>
        <p:spPr>
          <a:xfrm rot="0">
            <a:off x="1028700" y="6410806"/>
            <a:ext cx="6086177" cy="1038224"/>
          </a:xfrm>
          <a:prstGeom prst="rect">
            <a:avLst/>
          </a:prstGeom>
        </p:spPr>
        <p:txBody>
          <a:bodyPr anchor="t" rtlCol="false" tIns="0" lIns="0" bIns="0" rIns="0">
            <a:spAutoFit/>
          </a:bodyPr>
          <a:lstStyle/>
          <a:p>
            <a:pPr algn="ctr">
              <a:lnSpc>
                <a:spcPts val="8400"/>
              </a:lnSpc>
            </a:pPr>
            <a:r>
              <a:rPr lang="en-US" sz="6000" b="true">
                <a:solidFill>
                  <a:srgbClr val="1836B2"/>
                </a:solidFill>
                <a:latin typeface="Fira Sans Bold"/>
                <a:ea typeface="Fira Sans Bold"/>
                <a:cs typeface="Fira Sans Bold"/>
                <a:sym typeface="Fira Sans Bold"/>
              </a:rPr>
              <a:t>Ricardo Saumann</a:t>
            </a:r>
          </a:p>
        </p:txBody>
      </p:sp>
      <p:sp>
        <p:nvSpPr>
          <p:cNvPr name="TextBox 7" id="7"/>
          <p:cNvSpPr txBox="true"/>
          <p:nvPr/>
        </p:nvSpPr>
        <p:spPr>
          <a:xfrm rot="0">
            <a:off x="1549689" y="1972235"/>
            <a:ext cx="6334717" cy="572151"/>
          </a:xfrm>
          <a:prstGeom prst="rect">
            <a:avLst/>
          </a:prstGeom>
        </p:spPr>
        <p:txBody>
          <a:bodyPr anchor="t" rtlCol="false" tIns="0" lIns="0" bIns="0" rIns="0">
            <a:spAutoFit/>
          </a:bodyPr>
          <a:lstStyle/>
          <a:p>
            <a:pPr algn="l">
              <a:lnSpc>
                <a:spcPts val="4689"/>
              </a:lnSpc>
              <a:spcBef>
                <a:spcPct val="0"/>
              </a:spcBef>
            </a:pPr>
            <a:r>
              <a:rPr lang="en-US" sz="3349">
                <a:solidFill>
                  <a:srgbClr val="1836B2"/>
                </a:solidFill>
                <a:latin typeface="Fira Sans"/>
                <a:ea typeface="Fira Sans"/>
                <a:cs typeface="Fira Sans"/>
                <a:sym typeface="Fira Sans"/>
              </a:rPr>
              <a:t>Desarrollo y Documentación</a:t>
            </a:r>
          </a:p>
        </p:txBody>
      </p:sp>
      <p:sp>
        <p:nvSpPr>
          <p:cNvPr name="TextBox 8" id="8"/>
          <p:cNvSpPr txBox="true"/>
          <p:nvPr/>
        </p:nvSpPr>
        <p:spPr>
          <a:xfrm rot="0">
            <a:off x="9812393" y="5076825"/>
            <a:ext cx="6334717" cy="572151"/>
          </a:xfrm>
          <a:prstGeom prst="rect">
            <a:avLst/>
          </a:prstGeom>
        </p:spPr>
        <p:txBody>
          <a:bodyPr anchor="t" rtlCol="false" tIns="0" lIns="0" bIns="0" rIns="0">
            <a:spAutoFit/>
          </a:bodyPr>
          <a:lstStyle/>
          <a:p>
            <a:pPr algn="r">
              <a:lnSpc>
                <a:spcPts val="4689"/>
              </a:lnSpc>
              <a:spcBef>
                <a:spcPct val="0"/>
              </a:spcBef>
            </a:pPr>
            <a:r>
              <a:rPr lang="en-US" sz="3349">
                <a:solidFill>
                  <a:srgbClr val="1836B2"/>
                </a:solidFill>
                <a:latin typeface="Fira Sans"/>
                <a:ea typeface="Fira Sans"/>
                <a:cs typeface="Fira Sans"/>
                <a:sym typeface="Fira Sans"/>
              </a:rPr>
              <a:t>Desarrollo y Diseño</a:t>
            </a:r>
          </a:p>
        </p:txBody>
      </p:sp>
      <p:sp>
        <p:nvSpPr>
          <p:cNvPr name="TextBox 9" id="9"/>
          <p:cNvSpPr txBox="true"/>
          <p:nvPr/>
        </p:nvSpPr>
        <p:spPr>
          <a:xfrm rot="0">
            <a:off x="904430" y="7382355"/>
            <a:ext cx="6334717" cy="572151"/>
          </a:xfrm>
          <a:prstGeom prst="rect">
            <a:avLst/>
          </a:prstGeom>
        </p:spPr>
        <p:txBody>
          <a:bodyPr anchor="t" rtlCol="false" tIns="0" lIns="0" bIns="0" rIns="0">
            <a:spAutoFit/>
          </a:bodyPr>
          <a:lstStyle/>
          <a:p>
            <a:pPr algn="l">
              <a:lnSpc>
                <a:spcPts val="4689"/>
              </a:lnSpc>
              <a:spcBef>
                <a:spcPct val="0"/>
              </a:spcBef>
            </a:pPr>
            <a:r>
              <a:rPr lang="en-US" sz="3349">
                <a:solidFill>
                  <a:srgbClr val="1836B2"/>
                </a:solidFill>
                <a:latin typeface="Fira Sans"/>
                <a:ea typeface="Fira Sans"/>
                <a:cs typeface="Fira Sans"/>
                <a:sym typeface="Fira Sans"/>
              </a:rPr>
              <a:t>Análisis de Requerimientos y QA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34931" y="-975557"/>
            <a:ext cx="3086100" cy="2700338"/>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836B2"/>
            </a:solidFill>
          </p:spPr>
        </p:sp>
        <p:sp>
          <p:nvSpPr>
            <p:cNvPr name="TextBox 4" id="4"/>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grpSp>
        <p:nvGrpSpPr>
          <p:cNvPr name="Group 5" id="5"/>
          <p:cNvGrpSpPr/>
          <p:nvPr/>
        </p:nvGrpSpPr>
        <p:grpSpPr>
          <a:xfrm rot="480684">
            <a:off x="15714826" y="-2112550"/>
            <a:ext cx="3530228" cy="3088949"/>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A066CB"/>
            </a:solidFill>
          </p:spPr>
        </p:sp>
        <p:sp>
          <p:nvSpPr>
            <p:cNvPr name="TextBox 7" id="7"/>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sp>
        <p:nvSpPr>
          <p:cNvPr name="Freeform 8" id="8"/>
          <p:cNvSpPr/>
          <p:nvPr/>
        </p:nvSpPr>
        <p:spPr>
          <a:xfrm flipH="false" flipV="false" rot="0">
            <a:off x="5109920" y="4708532"/>
            <a:ext cx="9091316" cy="5113865"/>
          </a:xfrm>
          <a:custGeom>
            <a:avLst/>
            <a:gdLst/>
            <a:ahLst/>
            <a:cxnLst/>
            <a:rect r="r" b="b" t="t" l="l"/>
            <a:pathLst>
              <a:path h="5113865" w="9091316">
                <a:moveTo>
                  <a:pt x="0" y="0"/>
                </a:moveTo>
                <a:lnTo>
                  <a:pt x="9091315" y="0"/>
                </a:lnTo>
                <a:lnTo>
                  <a:pt x="9091315" y="5113865"/>
                </a:lnTo>
                <a:lnTo>
                  <a:pt x="0" y="5113865"/>
                </a:lnTo>
                <a:lnTo>
                  <a:pt x="0" y="0"/>
                </a:lnTo>
                <a:close/>
              </a:path>
            </a:pathLst>
          </a:custGeom>
          <a:blipFill>
            <a:blip r:embed="rId2"/>
            <a:stretch>
              <a:fillRect l="0" t="0" r="0" b="0"/>
            </a:stretch>
          </a:blipFill>
        </p:spPr>
      </p:sp>
      <p:sp>
        <p:nvSpPr>
          <p:cNvPr name="TextBox 9" id="9"/>
          <p:cNvSpPr txBox="true"/>
          <p:nvPr/>
        </p:nvSpPr>
        <p:spPr>
          <a:xfrm rot="0">
            <a:off x="4737089" y="361190"/>
            <a:ext cx="8862189" cy="1100657"/>
          </a:xfrm>
          <a:prstGeom prst="rect">
            <a:avLst/>
          </a:prstGeom>
        </p:spPr>
        <p:txBody>
          <a:bodyPr anchor="t" rtlCol="false" tIns="0" lIns="0" bIns="0" rIns="0">
            <a:spAutoFit/>
          </a:bodyPr>
          <a:lstStyle/>
          <a:p>
            <a:pPr algn="ctr">
              <a:lnSpc>
                <a:spcPts val="9018"/>
              </a:lnSpc>
            </a:pPr>
            <a:r>
              <a:rPr lang="en-US" sz="6441" b="true">
                <a:solidFill>
                  <a:srgbClr val="1836B2"/>
                </a:solidFill>
                <a:latin typeface="Fira Sans Bold"/>
                <a:ea typeface="Fira Sans Bold"/>
                <a:cs typeface="Fira Sans Bold"/>
                <a:sym typeface="Fira Sans Bold"/>
              </a:rPr>
              <a:t>Metodologia de Trabajo</a:t>
            </a:r>
          </a:p>
        </p:txBody>
      </p:sp>
      <p:sp>
        <p:nvSpPr>
          <p:cNvPr name="TextBox 10" id="10"/>
          <p:cNvSpPr txBox="true"/>
          <p:nvPr/>
        </p:nvSpPr>
        <p:spPr>
          <a:xfrm rot="0">
            <a:off x="1570965" y="1928365"/>
            <a:ext cx="16169224" cy="2957233"/>
          </a:xfrm>
          <a:prstGeom prst="rect">
            <a:avLst/>
          </a:prstGeom>
        </p:spPr>
        <p:txBody>
          <a:bodyPr anchor="t" rtlCol="false" tIns="0" lIns="0" bIns="0" rIns="0">
            <a:spAutoFit/>
          </a:bodyPr>
          <a:lstStyle/>
          <a:p>
            <a:pPr algn="l">
              <a:lnSpc>
                <a:spcPts val="3952"/>
              </a:lnSpc>
            </a:pPr>
            <a:r>
              <a:rPr lang="en-US" sz="2823">
                <a:solidFill>
                  <a:srgbClr val="1836B2"/>
                </a:solidFill>
                <a:latin typeface="Fira Sans"/>
                <a:ea typeface="Fira Sans"/>
                <a:cs typeface="Fira Sans"/>
                <a:sym typeface="Fira Sans"/>
              </a:rPr>
              <a:t>Considerando el tiempo disponible durante el semestre, las horas asignadas a la asignatura, y los recursos requeridos, el desarrollo del proyecto APT es viable. La metodología ágil Scrum permitirá organizar el trabajo en sprints, asegurando que se alcancen los objetivos dentro de los plazos establecidos. Además, cuento con acceso a herramientas de desarrollo de software, plataformas de prueba y recursos educativos que facilitarán la implementación del proyecto.</a:t>
            </a:r>
          </a:p>
          <a:p>
            <a:pPr algn="l">
              <a:lnSpc>
                <a:spcPts val="3952"/>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34931" y="-975557"/>
            <a:ext cx="3086100" cy="2700338"/>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836B2"/>
            </a:solidFill>
          </p:spPr>
        </p:sp>
        <p:sp>
          <p:nvSpPr>
            <p:cNvPr name="TextBox 4" id="4"/>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grpSp>
        <p:nvGrpSpPr>
          <p:cNvPr name="Group 5" id="5"/>
          <p:cNvGrpSpPr/>
          <p:nvPr/>
        </p:nvGrpSpPr>
        <p:grpSpPr>
          <a:xfrm rot="480684">
            <a:off x="15714826" y="-2112550"/>
            <a:ext cx="3530228" cy="3088949"/>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A066CB"/>
            </a:solidFill>
          </p:spPr>
        </p:sp>
        <p:sp>
          <p:nvSpPr>
            <p:cNvPr name="TextBox 7" id="7"/>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sp>
        <p:nvSpPr>
          <p:cNvPr name="Freeform 8" id="8"/>
          <p:cNvSpPr/>
          <p:nvPr/>
        </p:nvSpPr>
        <p:spPr>
          <a:xfrm flipH="false" flipV="false" rot="0">
            <a:off x="8745241" y="5291995"/>
            <a:ext cx="8514059" cy="3966305"/>
          </a:xfrm>
          <a:custGeom>
            <a:avLst/>
            <a:gdLst/>
            <a:ahLst/>
            <a:cxnLst/>
            <a:rect r="r" b="b" t="t" l="l"/>
            <a:pathLst>
              <a:path h="3966305" w="8514059">
                <a:moveTo>
                  <a:pt x="0" y="0"/>
                </a:moveTo>
                <a:lnTo>
                  <a:pt x="8514059" y="0"/>
                </a:lnTo>
                <a:lnTo>
                  <a:pt x="8514059" y="3966305"/>
                </a:lnTo>
                <a:lnTo>
                  <a:pt x="0" y="3966305"/>
                </a:lnTo>
                <a:lnTo>
                  <a:pt x="0" y="0"/>
                </a:lnTo>
                <a:close/>
              </a:path>
            </a:pathLst>
          </a:custGeom>
          <a:blipFill>
            <a:blip r:embed="rId2"/>
            <a:stretch>
              <a:fillRect l="0" t="0" r="0" b="0"/>
            </a:stretch>
          </a:blipFill>
        </p:spPr>
      </p:sp>
      <p:sp>
        <p:nvSpPr>
          <p:cNvPr name="TextBox 9" id="9"/>
          <p:cNvSpPr txBox="true"/>
          <p:nvPr/>
        </p:nvSpPr>
        <p:spPr>
          <a:xfrm rot="0">
            <a:off x="6235697" y="624123"/>
            <a:ext cx="4796573" cy="1100657"/>
          </a:xfrm>
          <a:prstGeom prst="rect">
            <a:avLst/>
          </a:prstGeom>
        </p:spPr>
        <p:txBody>
          <a:bodyPr anchor="t" rtlCol="false" tIns="0" lIns="0" bIns="0" rIns="0">
            <a:spAutoFit/>
          </a:bodyPr>
          <a:lstStyle/>
          <a:p>
            <a:pPr algn="ctr">
              <a:lnSpc>
                <a:spcPts val="9018"/>
              </a:lnSpc>
            </a:pPr>
            <a:r>
              <a:rPr lang="en-US" sz="6441" b="true">
                <a:solidFill>
                  <a:srgbClr val="1836B2"/>
                </a:solidFill>
                <a:latin typeface="Fira Sans Bold"/>
                <a:ea typeface="Fira Sans Bold"/>
                <a:cs typeface="Fira Sans Bold"/>
                <a:sym typeface="Fira Sans Bold"/>
              </a:rPr>
              <a:t>Planificacion</a:t>
            </a:r>
          </a:p>
        </p:txBody>
      </p:sp>
      <p:sp>
        <p:nvSpPr>
          <p:cNvPr name="TextBox 10" id="10"/>
          <p:cNvSpPr txBox="true"/>
          <p:nvPr/>
        </p:nvSpPr>
        <p:spPr>
          <a:xfrm rot="0">
            <a:off x="2874169" y="2698025"/>
            <a:ext cx="9284116" cy="2439109"/>
          </a:xfrm>
          <a:prstGeom prst="rect">
            <a:avLst/>
          </a:prstGeom>
        </p:spPr>
        <p:txBody>
          <a:bodyPr anchor="t" rtlCol="false" tIns="0" lIns="0" bIns="0" rIns="0">
            <a:spAutoFit/>
          </a:bodyPr>
          <a:lstStyle/>
          <a:p>
            <a:pPr algn="l">
              <a:lnSpc>
                <a:spcPts val="3231"/>
              </a:lnSpc>
              <a:spcBef>
                <a:spcPct val="0"/>
              </a:spcBef>
            </a:pPr>
            <a:r>
              <a:rPr lang="en-US" sz="2308">
                <a:solidFill>
                  <a:srgbClr val="1836B2"/>
                </a:solidFill>
                <a:latin typeface="Fira Sans"/>
                <a:ea typeface="Fira Sans"/>
                <a:cs typeface="Fira Sans"/>
                <a:sym typeface="Fira Sans"/>
              </a:rPr>
              <a:t>Como parte del proceso de planificación, se implementará una carta Gantt para definir las fechas y responsabilidades de cada miembro del equipo. El progreso se evaluará en cada Sprint, permitiendo ajustar las prioridades y fechas de las tareas según los resultados obtenidos, garantizando una mayor flexibilidad y alineación con los objetivos del proyecto.</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695022" y="6583144"/>
            <a:ext cx="4408245" cy="2467417"/>
            <a:chOff x="0" y="0"/>
            <a:chExt cx="1270618" cy="711200"/>
          </a:xfrm>
        </p:grpSpPr>
        <p:sp>
          <p:nvSpPr>
            <p:cNvPr name="Freeform 3" id="3"/>
            <p:cNvSpPr/>
            <p:nvPr/>
          </p:nvSpPr>
          <p:spPr>
            <a:xfrm flipH="false" flipV="false" rot="0">
              <a:off x="0" y="0"/>
              <a:ext cx="1270618" cy="711200"/>
            </a:xfrm>
            <a:custGeom>
              <a:avLst/>
              <a:gdLst/>
              <a:ahLst/>
              <a:cxnLst/>
              <a:rect r="r" b="b" t="t" l="l"/>
              <a:pathLst>
                <a:path h="711200" w="1270618">
                  <a:moveTo>
                    <a:pt x="635309" y="0"/>
                  </a:moveTo>
                  <a:lnTo>
                    <a:pt x="1270618" y="711200"/>
                  </a:lnTo>
                  <a:lnTo>
                    <a:pt x="0" y="711200"/>
                  </a:lnTo>
                  <a:lnTo>
                    <a:pt x="635309" y="0"/>
                  </a:lnTo>
                  <a:close/>
                </a:path>
              </a:pathLst>
            </a:custGeom>
            <a:solidFill>
              <a:srgbClr val="86C7ED"/>
            </a:solidFill>
          </p:spPr>
        </p:sp>
        <p:sp>
          <p:nvSpPr>
            <p:cNvPr name="TextBox 4" id="4"/>
            <p:cNvSpPr txBox="true"/>
            <p:nvPr/>
          </p:nvSpPr>
          <p:spPr>
            <a:xfrm>
              <a:off x="198534" y="273050"/>
              <a:ext cx="873550" cy="387350"/>
            </a:xfrm>
            <a:prstGeom prst="rect">
              <a:avLst/>
            </a:prstGeom>
          </p:spPr>
          <p:txBody>
            <a:bodyPr anchor="ctr" rtlCol="false" tIns="50800" lIns="50800" bIns="50800" rIns="50800"/>
            <a:lstStyle/>
            <a:p>
              <a:pPr algn="ctr">
                <a:lnSpc>
                  <a:spcPts val="3145"/>
                </a:lnSpc>
              </a:pPr>
            </a:p>
          </p:txBody>
        </p:sp>
      </p:grpSp>
      <p:grpSp>
        <p:nvGrpSpPr>
          <p:cNvPr name="Group 5" id="5"/>
          <p:cNvGrpSpPr/>
          <p:nvPr/>
        </p:nvGrpSpPr>
        <p:grpSpPr>
          <a:xfrm rot="0">
            <a:off x="-1334931" y="-975557"/>
            <a:ext cx="3086100" cy="270033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1836B2"/>
            </a:solidFill>
          </p:spPr>
        </p:sp>
        <p:sp>
          <p:nvSpPr>
            <p:cNvPr name="TextBox 7" id="7"/>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grpSp>
        <p:nvGrpSpPr>
          <p:cNvPr name="Group 8" id="8"/>
          <p:cNvGrpSpPr/>
          <p:nvPr/>
        </p:nvGrpSpPr>
        <p:grpSpPr>
          <a:xfrm rot="480684">
            <a:off x="2873674" y="8340100"/>
            <a:ext cx="3530228" cy="3088949"/>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A066CB"/>
            </a:solidFill>
          </p:spPr>
        </p:sp>
        <p:sp>
          <p:nvSpPr>
            <p:cNvPr name="TextBox 10" id="10"/>
            <p:cNvSpPr txBox="true"/>
            <p:nvPr/>
          </p:nvSpPr>
          <p:spPr>
            <a:xfrm>
              <a:off x="127000" y="273050"/>
              <a:ext cx="558800" cy="387350"/>
            </a:xfrm>
            <a:prstGeom prst="rect">
              <a:avLst/>
            </a:prstGeom>
          </p:spPr>
          <p:txBody>
            <a:bodyPr anchor="ctr" rtlCol="false" tIns="50800" lIns="50800" bIns="50800" rIns="50800"/>
            <a:lstStyle/>
            <a:p>
              <a:pPr algn="ctr">
                <a:lnSpc>
                  <a:spcPts val="3145"/>
                </a:lnSpc>
              </a:pPr>
            </a:p>
          </p:txBody>
        </p:sp>
      </p:grpSp>
      <p:sp>
        <p:nvSpPr>
          <p:cNvPr name="TextBox 11" id="11"/>
          <p:cNvSpPr txBox="true"/>
          <p:nvPr/>
        </p:nvSpPr>
        <p:spPr>
          <a:xfrm rot="0">
            <a:off x="4458965" y="4274503"/>
            <a:ext cx="9370070" cy="1566544"/>
          </a:xfrm>
          <a:prstGeom prst="rect">
            <a:avLst/>
          </a:prstGeom>
        </p:spPr>
        <p:txBody>
          <a:bodyPr anchor="t" rtlCol="false" tIns="0" lIns="0" bIns="0" rIns="0">
            <a:spAutoFit/>
          </a:bodyPr>
          <a:lstStyle/>
          <a:p>
            <a:pPr algn="ctr">
              <a:lnSpc>
                <a:spcPts val="12880"/>
              </a:lnSpc>
            </a:pPr>
            <a:r>
              <a:rPr lang="en-US" sz="9200" b="true">
                <a:solidFill>
                  <a:srgbClr val="1836B2"/>
                </a:solidFill>
                <a:latin typeface="Fira Sans Bold"/>
                <a:ea typeface="Fira Sans Bold"/>
                <a:cs typeface="Fira Sans Bold"/>
                <a:sym typeface="Fira Sans Bold"/>
              </a:rPr>
              <a:t>Idea del Proyecto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00973" y="1095375"/>
            <a:ext cx="13409849" cy="2263775"/>
          </a:xfrm>
          <a:prstGeom prst="rect">
            <a:avLst/>
          </a:prstGeom>
        </p:spPr>
        <p:txBody>
          <a:bodyPr anchor="t" rtlCol="false" tIns="0" lIns="0" bIns="0" rIns="0">
            <a:spAutoFit/>
          </a:bodyPr>
          <a:lstStyle/>
          <a:p>
            <a:pPr algn="l" marL="0" indent="0" lvl="0">
              <a:lnSpc>
                <a:spcPts val="8800"/>
              </a:lnSpc>
              <a:spcBef>
                <a:spcPct val="0"/>
              </a:spcBef>
            </a:pPr>
            <a:r>
              <a:rPr lang="en-US" b="true" sz="8000">
                <a:solidFill>
                  <a:srgbClr val="1836B2"/>
                </a:solidFill>
                <a:latin typeface="Fira Sans Semi-Bold"/>
                <a:ea typeface="Fira Sans Semi-Bold"/>
                <a:cs typeface="Fira Sans Semi-Bold"/>
                <a:sym typeface="Fira Sans Semi-Bold"/>
              </a:rPr>
              <a:t>¿Qué es compra mayorista y cuál es su propósito?</a:t>
            </a:r>
          </a:p>
        </p:txBody>
      </p:sp>
      <p:grpSp>
        <p:nvGrpSpPr>
          <p:cNvPr name="Group 3" id="3"/>
          <p:cNvGrpSpPr/>
          <p:nvPr/>
        </p:nvGrpSpPr>
        <p:grpSpPr>
          <a:xfrm rot="0">
            <a:off x="13741037" y="-1217562"/>
            <a:ext cx="9852713" cy="11676274"/>
            <a:chOff x="0" y="0"/>
            <a:chExt cx="13136951" cy="15568366"/>
          </a:xfrm>
        </p:grpSpPr>
        <p:sp>
          <p:nvSpPr>
            <p:cNvPr name="Freeform 4" id="4"/>
            <p:cNvSpPr/>
            <p:nvPr/>
          </p:nvSpPr>
          <p:spPr>
            <a:xfrm flipH="false" flipV="true" rot="0">
              <a:off x="0" y="0"/>
              <a:ext cx="10199044" cy="5823319"/>
            </a:xfrm>
            <a:custGeom>
              <a:avLst/>
              <a:gdLst/>
              <a:ahLst/>
              <a:cxnLst/>
              <a:rect r="r" b="b" t="t" l="l"/>
              <a:pathLst>
                <a:path h="5823319" w="10199044">
                  <a:moveTo>
                    <a:pt x="0" y="5823319"/>
                  </a:moveTo>
                  <a:lnTo>
                    <a:pt x="10199044" y="5823319"/>
                  </a:lnTo>
                  <a:lnTo>
                    <a:pt x="10199044" y="0"/>
                  </a:lnTo>
                  <a:lnTo>
                    <a:pt x="0" y="0"/>
                  </a:lnTo>
                  <a:lnTo>
                    <a:pt x="0" y="5823319"/>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5" id="5"/>
            <p:cNvGrpSpPr/>
            <p:nvPr/>
          </p:nvGrpSpPr>
          <p:grpSpPr>
            <a:xfrm rot="-10800000">
              <a:off x="2115666" y="3513875"/>
              <a:ext cx="11021285" cy="12054491"/>
              <a:chOff x="0" y="0"/>
              <a:chExt cx="4911651" cy="5372100"/>
            </a:xfrm>
          </p:grpSpPr>
          <p:sp>
            <p:nvSpPr>
              <p:cNvPr name="Freeform 6" id="6"/>
              <p:cNvSpPr/>
              <p:nvPr/>
            </p:nvSpPr>
            <p:spPr>
              <a:xfrm flipH="false" flipV="false" rot="0">
                <a:off x="0" y="0"/>
                <a:ext cx="4911651" cy="5372100"/>
              </a:xfrm>
              <a:custGeom>
                <a:avLst/>
                <a:gdLst/>
                <a:ahLst/>
                <a:cxnLst/>
                <a:rect r="r" b="b" t="t" l="l"/>
                <a:pathLst>
                  <a:path h="5372100" w="4911651">
                    <a:moveTo>
                      <a:pt x="3360981" y="0"/>
                    </a:moveTo>
                    <a:lnTo>
                      <a:pt x="1550670" y="0"/>
                    </a:lnTo>
                    <a:lnTo>
                      <a:pt x="0" y="2686050"/>
                    </a:lnTo>
                    <a:lnTo>
                      <a:pt x="1550670" y="5372100"/>
                    </a:lnTo>
                    <a:lnTo>
                      <a:pt x="3360981" y="5372100"/>
                    </a:lnTo>
                    <a:lnTo>
                      <a:pt x="4911651" y="2686050"/>
                    </a:lnTo>
                    <a:lnTo>
                      <a:pt x="3360981" y="0"/>
                    </a:lnTo>
                    <a:close/>
                  </a:path>
                </a:pathLst>
              </a:custGeom>
              <a:solidFill>
                <a:srgbClr val="1836B2"/>
              </a:solidFill>
            </p:spPr>
          </p:sp>
        </p:grpSp>
      </p:grpSp>
      <p:sp>
        <p:nvSpPr>
          <p:cNvPr name="TextBox 7" id="7"/>
          <p:cNvSpPr txBox="true"/>
          <p:nvPr/>
        </p:nvSpPr>
        <p:spPr>
          <a:xfrm rot="0">
            <a:off x="1200973" y="3609408"/>
            <a:ext cx="13470228" cy="4128929"/>
          </a:xfrm>
          <a:prstGeom prst="rect">
            <a:avLst/>
          </a:prstGeom>
        </p:spPr>
        <p:txBody>
          <a:bodyPr anchor="t" rtlCol="false" tIns="0" lIns="0" bIns="0" rIns="0">
            <a:spAutoFit/>
          </a:bodyPr>
          <a:lstStyle/>
          <a:p>
            <a:pPr algn="l">
              <a:lnSpc>
                <a:spcPts val="4689"/>
              </a:lnSpc>
              <a:spcBef>
                <a:spcPct val="0"/>
              </a:spcBef>
            </a:pPr>
            <a:r>
              <a:rPr lang="en-US" sz="3349">
                <a:solidFill>
                  <a:srgbClr val="1836B2"/>
                </a:solidFill>
                <a:latin typeface="Fira Sans"/>
                <a:ea typeface="Fira Sans"/>
                <a:cs typeface="Fira Sans"/>
                <a:sym typeface="Fira Sans"/>
              </a:rPr>
              <a:t>La aplicación se centrará en crear una comunidad de compradores y proveedores interesados en adquirir y vender productos al por mayor. Permitirá a los usuarios buscar productos específicos o explorar diferentes ofertas de proveedores, el cual generará un grupo de venta con reglas previas para poder adquirir porcentajes del producto a precio mayorista. Con esto se busca poder llegar a más compradores y vender productos a menor precio.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496620"/>
            <a:ext cx="5316604" cy="8790380"/>
          </a:xfrm>
          <a:custGeom>
            <a:avLst/>
            <a:gdLst/>
            <a:ahLst/>
            <a:cxnLst/>
            <a:rect r="r" b="b" t="t" l="l"/>
            <a:pathLst>
              <a:path h="8790380" w="5316604">
                <a:moveTo>
                  <a:pt x="0" y="0"/>
                </a:moveTo>
                <a:lnTo>
                  <a:pt x="5316604" y="0"/>
                </a:lnTo>
                <a:lnTo>
                  <a:pt x="5316604" y="8790380"/>
                </a:lnTo>
                <a:lnTo>
                  <a:pt x="0" y="8790380"/>
                </a:lnTo>
                <a:lnTo>
                  <a:pt x="0" y="0"/>
                </a:lnTo>
                <a:close/>
              </a:path>
            </a:pathLst>
          </a:custGeom>
          <a:blipFill>
            <a:blip r:embed="rId2"/>
            <a:stretch>
              <a:fillRect l="-716" t="0" r="-9508" b="0"/>
            </a:stretch>
          </a:blipFill>
        </p:spPr>
      </p:sp>
      <p:grpSp>
        <p:nvGrpSpPr>
          <p:cNvPr name="Group 3" id="3"/>
          <p:cNvGrpSpPr/>
          <p:nvPr/>
        </p:nvGrpSpPr>
        <p:grpSpPr>
          <a:xfrm rot="-10800000">
            <a:off x="-2629342" y="-259279"/>
            <a:ext cx="7945947" cy="3511798"/>
            <a:chOff x="0" y="0"/>
            <a:chExt cx="12155147" cy="5372100"/>
          </a:xfrm>
        </p:grpSpPr>
        <p:sp>
          <p:nvSpPr>
            <p:cNvPr name="Freeform 4" id="4"/>
            <p:cNvSpPr/>
            <p:nvPr/>
          </p:nvSpPr>
          <p:spPr>
            <a:xfrm flipH="false" flipV="false" rot="0">
              <a:off x="0" y="0"/>
              <a:ext cx="12155147" cy="5372100"/>
            </a:xfrm>
            <a:custGeom>
              <a:avLst/>
              <a:gdLst/>
              <a:ahLst/>
              <a:cxnLst/>
              <a:rect r="r" b="b" t="t" l="l"/>
              <a:pathLst>
                <a:path h="5372100" w="12155147">
                  <a:moveTo>
                    <a:pt x="10604477" y="0"/>
                  </a:moveTo>
                  <a:lnTo>
                    <a:pt x="1550670" y="0"/>
                  </a:lnTo>
                  <a:lnTo>
                    <a:pt x="0" y="2686050"/>
                  </a:lnTo>
                  <a:lnTo>
                    <a:pt x="1550670" y="5372100"/>
                  </a:lnTo>
                  <a:lnTo>
                    <a:pt x="10604477" y="5372100"/>
                  </a:lnTo>
                  <a:lnTo>
                    <a:pt x="12155147" y="2686050"/>
                  </a:lnTo>
                  <a:lnTo>
                    <a:pt x="10604477" y="0"/>
                  </a:lnTo>
                  <a:close/>
                </a:path>
              </a:pathLst>
            </a:custGeom>
            <a:solidFill>
              <a:srgbClr val="1836B2"/>
            </a:solidFill>
          </p:spPr>
        </p:sp>
      </p:grpSp>
      <p:sp>
        <p:nvSpPr>
          <p:cNvPr name="TextBox 5" id="5"/>
          <p:cNvSpPr txBox="true"/>
          <p:nvPr/>
        </p:nvSpPr>
        <p:spPr>
          <a:xfrm rot="0">
            <a:off x="7262154" y="955283"/>
            <a:ext cx="10221239" cy="1149350"/>
          </a:xfrm>
          <a:prstGeom prst="rect">
            <a:avLst/>
          </a:prstGeom>
        </p:spPr>
        <p:txBody>
          <a:bodyPr anchor="t" rtlCol="false" tIns="0" lIns="0" bIns="0" rIns="0">
            <a:spAutoFit/>
          </a:bodyPr>
          <a:lstStyle/>
          <a:p>
            <a:pPr algn="l" marL="0" indent="0" lvl="0">
              <a:lnSpc>
                <a:spcPts val="8800"/>
              </a:lnSpc>
              <a:spcBef>
                <a:spcPct val="0"/>
              </a:spcBef>
            </a:pPr>
            <a:r>
              <a:rPr lang="en-US" b="true" sz="8000">
                <a:solidFill>
                  <a:srgbClr val="1836B2"/>
                </a:solidFill>
                <a:latin typeface="Fira Sans Semi-Bold"/>
                <a:ea typeface="Fira Sans Semi-Bold"/>
                <a:cs typeface="Fira Sans Semi-Bold"/>
                <a:sym typeface="Fira Sans Semi-Bold"/>
              </a:rPr>
              <a:t>Objetivos de la app</a:t>
            </a:r>
          </a:p>
        </p:txBody>
      </p:sp>
      <p:graphicFrame>
        <p:nvGraphicFramePr>
          <p:cNvPr name="Table 6" id="6"/>
          <p:cNvGraphicFramePr>
            <a:graphicFrameLocks noGrp="true"/>
          </p:cNvGraphicFramePr>
          <p:nvPr/>
        </p:nvGraphicFramePr>
        <p:xfrm>
          <a:off x="6778213" y="5942297"/>
          <a:ext cx="4951963" cy="3829050"/>
        </p:xfrm>
        <a:graphic>
          <a:graphicData uri="http://schemas.openxmlformats.org/drawingml/2006/table">
            <a:tbl>
              <a:tblPr/>
              <a:tblGrid>
                <a:gridCol w="3352190"/>
              </a:tblGrid>
              <a:tr h="981075">
                <a:tc>
                  <a:txBody>
                    <a:bodyPr anchor="t" rtlCol="false"/>
                    <a:lstStyle/>
                    <a:p>
                      <a:pPr algn="l">
                        <a:lnSpc>
                          <a:spcPts val="3640"/>
                        </a:lnSpc>
                        <a:defRPr/>
                      </a:pPr>
                      <a:r>
                        <a:rPr lang="en-US" sz="2600" b="true">
                          <a:solidFill>
                            <a:srgbClr val="000000"/>
                          </a:solidFill>
                          <a:latin typeface="Fira Sans Semi-Bold"/>
                          <a:ea typeface="Fira Sans Semi-Bold"/>
                          <a:cs typeface="Fira Sans Semi-Bold"/>
                          <a:sym typeface="Fira Sans Semi-Bold"/>
                        </a:rPr>
                        <a:t>Usuario Proveedor</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19050">
                      <a:solidFill>
                        <a:srgbClr val="86C7ED"/>
                      </a:solidFill>
                      <a:prstDash val="solid"/>
                      <a:round/>
                      <a:headEnd type="none" w="med" len="med"/>
                      <a:tailEnd type="none" w="med" len="med"/>
                    </a:lnB>
                  </a:tcPr>
                </a:tc>
              </a:tr>
              <a:tr h="2847975">
                <a:tc>
                  <a:txBody>
                    <a:bodyPr anchor="t" rtlCol="false"/>
                    <a:lstStyle/>
                    <a:p>
                      <a:pPr algn="l" marL="474978" indent="-237489" lvl="1">
                        <a:lnSpc>
                          <a:spcPts val="3079"/>
                        </a:lnSpc>
                        <a:buFont typeface="Arial"/>
                        <a:buChar char="•"/>
                        <a:defRPr/>
                      </a:pPr>
                      <a:r>
                        <a:rPr lang="en-US" sz="2199">
                          <a:solidFill>
                            <a:srgbClr val="000000"/>
                          </a:solidFill>
                          <a:latin typeface="Fira Sans Light"/>
                          <a:ea typeface="Fira Sans Light"/>
                          <a:cs typeface="Fira Sans Light"/>
                          <a:sym typeface="Fira Sans Light"/>
                        </a:rPr>
                        <a:t>Alcance de mercado</a:t>
                      </a:r>
                      <a:endParaRPr lang="en-US" sz="1100"/>
                    </a:p>
                    <a:p>
                      <a:pPr algn="l" marL="474978" indent="-237489" lvl="1">
                        <a:lnSpc>
                          <a:spcPts val="3079"/>
                        </a:lnSpc>
                        <a:buFont typeface="Arial"/>
                        <a:buChar char="•"/>
                      </a:pPr>
                      <a:r>
                        <a:rPr lang="en-US" sz="2199">
                          <a:solidFill>
                            <a:srgbClr val="000000"/>
                          </a:solidFill>
                          <a:latin typeface="Fira Sans Light"/>
                          <a:ea typeface="Fira Sans Light"/>
                          <a:cs typeface="Fira Sans Light"/>
                          <a:sym typeface="Fira Sans Light"/>
                        </a:rPr>
                        <a:t>Optimización de ventas</a:t>
                      </a:r>
                    </a:p>
                    <a:p>
                      <a:pPr algn="l" marL="474978" indent="-237489" lvl="1">
                        <a:lnSpc>
                          <a:spcPts val="3079"/>
                        </a:lnSpc>
                        <a:buFont typeface="Arial"/>
                        <a:buChar char="•"/>
                      </a:pPr>
                      <a:r>
                        <a:rPr lang="en-US" sz="2199">
                          <a:solidFill>
                            <a:srgbClr val="000000"/>
                          </a:solidFill>
                          <a:latin typeface="Fira Sans Light"/>
                          <a:ea typeface="Fira Sans Light"/>
                          <a:cs typeface="Fira Sans Light"/>
                          <a:sym typeface="Fira Sans Light"/>
                        </a:rPr>
                        <a:t>Eficiencia en la gestión de las ventas</a:t>
                      </a:r>
                    </a:p>
                    <a:p>
                      <a:pPr algn="l" marL="474978" indent="-237489" lvl="1">
                        <a:lnSpc>
                          <a:spcPts val="3079"/>
                        </a:lnSpc>
                        <a:buFont typeface="Arial"/>
                        <a:buChar char="•"/>
                      </a:pPr>
                      <a:r>
                        <a:rPr lang="en-US" sz="2199">
                          <a:solidFill>
                            <a:srgbClr val="000000"/>
                          </a:solidFill>
                          <a:latin typeface="Fira Sans Light"/>
                          <a:ea typeface="Fira Sans Light"/>
                          <a:cs typeface="Fira Sans Light"/>
                          <a:sym typeface="Fira Sans Light"/>
                        </a:rPr>
                        <a:t>Reputación de la marca</a:t>
                      </a:r>
                    </a:p>
                    <a:p>
                      <a:pPr algn="l" marL="474978" indent="-237489" lvl="1">
                        <a:lnSpc>
                          <a:spcPts val="3079"/>
                        </a:lnSpc>
                        <a:buFont typeface="Arial"/>
                        <a:buChar char="•"/>
                      </a:pPr>
                      <a:r>
                        <a:rPr lang="en-US" sz="2199">
                          <a:solidFill>
                            <a:srgbClr val="000000"/>
                          </a:solidFill>
                          <a:latin typeface="Fira Sans"/>
                          <a:ea typeface="Fira Sans"/>
                          <a:cs typeface="Fira Sans"/>
                          <a:sym typeface="Fira Sans"/>
                        </a:rPr>
                        <a:t>Conseguir mas Ventas</a:t>
                      </a:r>
                    </a:p>
                  </a:txBody>
                  <a:tcPr marL="190500" marR="190500" marT="190500" marB="190500"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86C7ED"/>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aphicFrame>
        <p:nvGraphicFramePr>
          <p:cNvPr name="Table 7" id="7"/>
          <p:cNvGraphicFramePr>
            <a:graphicFrameLocks noGrp="true"/>
          </p:cNvGraphicFramePr>
          <p:nvPr/>
        </p:nvGraphicFramePr>
        <p:xfrm>
          <a:off x="12196901" y="5942297"/>
          <a:ext cx="4951963" cy="3438525"/>
        </p:xfrm>
        <a:graphic>
          <a:graphicData uri="http://schemas.openxmlformats.org/drawingml/2006/table">
            <a:tbl>
              <a:tblPr/>
              <a:tblGrid>
                <a:gridCol w="3352190"/>
              </a:tblGrid>
              <a:tr h="981075">
                <a:tc>
                  <a:txBody>
                    <a:bodyPr anchor="t" rtlCol="false"/>
                    <a:lstStyle/>
                    <a:p>
                      <a:pPr algn="l">
                        <a:lnSpc>
                          <a:spcPts val="3640"/>
                        </a:lnSpc>
                        <a:defRPr/>
                      </a:pPr>
                      <a:r>
                        <a:rPr lang="en-US" sz="2600" b="true">
                          <a:solidFill>
                            <a:srgbClr val="000000"/>
                          </a:solidFill>
                          <a:latin typeface="Fira Sans Semi-Bold"/>
                          <a:ea typeface="Fira Sans Semi-Bold"/>
                          <a:cs typeface="Fira Sans Semi-Bold"/>
                          <a:sym typeface="Fira Sans Semi-Bold"/>
                        </a:rPr>
                        <a:t>Usuario Comprador</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19050">
                      <a:solidFill>
                        <a:srgbClr val="86C7ED"/>
                      </a:solidFill>
                      <a:prstDash val="solid"/>
                      <a:round/>
                      <a:headEnd type="none" w="med" len="med"/>
                      <a:tailEnd type="none" w="med" len="med"/>
                    </a:lnB>
                  </a:tcPr>
                </a:tc>
              </a:tr>
              <a:tr h="2457450">
                <a:tc>
                  <a:txBody>
                    <a:bodyPr anchor="t" rtlCol="false"/>
                    <a:lstStyle/>
                    <a:p>
                      <a:pPr algn="l" marL="474978" indent="-237489" lvl="1">
                        <a:lnSpc>
                          <a:spcPts val="3079"/>
                        </a:lnSpc>
                        <a:buFont typeface="Arial"/>
                        <a:buChar char="•"/>
                        <a:defRPr/>
                      </a:pPr>
                      <a:r>
                        <a:rPr lang="en-US" sz="2199">
                          <a:solidFill>
                            <a:srgbClr val="000000"/>
                          </a:solidFill>
                          <a:latin typeface="Fira Sans"/>
                          <a:ea typeface="Fira Sans"/>
                          <a:cs typeface="Fira Sans"/>
                          <a:sym typeface="Fira Sans"/>
                        </a:rPr>
                        <a:t>Ahorro en costos</a:t>
                      </a:r>
                      <a:endParaRPr lang="en-US" sz="1100"/>
                    </a:p>
                    <a:p>
                      <a:pPr algn="l" marL="474978" indent="-237489" lvl="1">
                        <a:lnSpc>
                          <a:spcPts val="3079"/>
                        </a:lnSpc>
                        <a:buFont typeface="Arial"/>
                        <a:buChar char="•"/>
                      </a:pPr>
                      <a:r>
                        <a:rPr lang="en-US" sz="2199">
                          <a:solidFill>
                            <a:srgbClr val="000000"/>
                          </a:solidFill>
                          <a:latin typeface="Fira Sans"/>
                          <a:ea typeface="Fira Sans"/>
                          <a:cs typeface="Fira Sans"/>
                          <a:sym typeface="Fira Sans"/>
                        </a:rPr>
                        <a:t>Acceso a variedad de productos</a:t>
                      </a:r>
                    </a:p>
                    <a:p>
                      <a:pPr algn="l" marL="474978" indent="-237489" lvl="1">
                        <a:lnSpc>
                          <a:spcPts val="3079"/>
                        </a:lnSpc>
                        <a:buFont typeface="Arial"/>
                        <a:buChar char="•"/>
                      </a:pPr>
                      <a:r>
                        <a:rPr lang="en-US" sz="2199">
                          <a:solidFill>
                            <a:srgbClr val="000000"/>
                          </a:solidFill>
                          <a:latin typeface="Fira Sans"/>
                          <a:ea typeface="Fira Sans"/>
                          <a:cs typeface="Fira Sans"/>
                          <a:sym typeface="Fira Sans"/>
                        </a:rPr>
                        <a:t>Buena</a:t>
                      </a:r>
                      <a:r>
                        <a:rPr lang="en-US" sz="2199">
                          <a:solidFill>
                            <a:srgbClr val="000000"/>
                          </a:solidFill>
                          <a:latin typeface="Fira Sans Light"/>
                          <a:ea typeface="Fira Sans Light"/>
                          <a:cs typeface="Fira Sans Light"/>
                          <a:sym typeface="Fira Sans Light"/>
                        </a:rPr>
                        <a:t> e</a:t>
                      </a:r>
                      <a:r>
                        <a:rPr lang="en-US" sz="2199">
                          <a:solidFill>
                            <a:srgbClr val="000000"/>
                          </a:solidFill>
                          <a:latin typeface="Fira Sans"/>
                          <a:ea typeface="Fira Sans"/>
                          <a:cs typeface="Fira Sans"/>
                          <a:sym typeface="Fira Sans"/>
                        </a:rPr>
                        <a:t>xperiencia de compra </a:t>
                      </a:r>
                    </a:p>
                    <a:p>
                      <a:pPr algn="l" marL="474978" indent="-237489" lvl="1">
                        <a:lnSpc>
                          <a:spcPts val="3079"/>
                        </a:lnSpc>
                        <a:buFont typeface="Arial"/>
                        <a:buChar char="•"/>
                      </a:pPr>
                      <a:r>
                        <a:rPr lang="en-US" sz="2199">
                          <a:solidFill>
                            <a:srgbClr val="000000"/>
                          </a:solidFill>
                          <a:latin typeface="Fira Sans"/>
                          <a:ea typeface="Fira Sans"/>
                          <a:cs typeface="Fira Sans"/>
                          <a:sym typeface="Fira Sans"/>
                        </a:rPr>
                        <a:t>Generar redes de contacto y gente con mismos intereses</a:t>
                      </a:r>
                    </a:p>
                  </a:txBody>
                  <a:tcPr marL="190500" marR="190500" marT="190500" marB="190500" anchor="t">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19050">
                      <a:solidFill>
                        <a:srgbClr val="86C7ED"/>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7262154" y="2438681"/>
            <a:ext cx="8936042" cy="3453129"/>
          </a:xfrm>
          <a:prstGeom prst="rect">
            <a:avLst/>
          </a:prstGeom>
        </p:spPr>
        <p:txBody>
          <a:bodyPr anchor="t" rtlCol="false" tIns="0" lIns="0" bIns="0" rIns="0">
            <a:spAutoFit/>
          </a:bodyPr>
          <a:lstStyle/>
          <a:p>
            <a:pPr algn="ctr">
              <a:lnSpc>
                <a:spcPts val="3920"/>
              </a:lnSpc>
            </a:pPr>
            <a:r>
              <a:rPr lang="en-US" sz="2800">
                <a:solidFill>
                  <a:srgbClr val="1836B2"/>
                </a:solidFill>
                <a:latin typeface="Fira Sans"/>
                <a:ea typeface="Fira Sans"/>
                <a:cs typeface="Fira Sans"/>
                <a:sym typeface="Fira Sans"/>
              </a:rPr>
              <a:t>Facilitar la compra de productos al por mayor mediante compras conjuntas además promueve la interacción social entre los usuarios y garantiza transacciones seguras y transparentes, con el objetivo de ofrecer productos al por mayor a precios más bajos y beneficiar a ambas partes.</a:t>
            </a:r>
          </a:p>
          <a:p>
            <a:pPr algn="ctr">
              <a:lnSpc>
                <a:spcPts val="392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79465" y="-6268790"/>
            <a:ext cx="7958931" cy="79589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36B2">
                <a:alpha val="18824"/>
              </a:srgbClr>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939"/>
                </a:lnSpc>
              </a:pPr>
            </a:p>
          </p:txBody>
        </p:sp>
      </p:grpSp>
      <p:sp>
        <p:nvSpPr>
          <p:cNvPr name="AutoShape 5" id="5"/>
          <p:cNvSpPr/>
          <p:nvPr/>
        </p:nvSpPr>
        <p:spPr>
          <a:xfrm rot="0">
            <a:off x="0" y="9986435"/>
            <a:ext cx="16445731" cy="791631"/>
          </a:xfrm>
          <a:prstGeom prst="rect">
            <a:avLst/>
          </a:prstGeom>
          <a:solidFill>
            <a:srgbClr val="1836B2"/>
          </a:solidFill>
        </p:spPr>
      </p:sp>
      <p:grpSp>
        <p:nvGrpSpPr>
          <p:cNvPr name="Group 6" id="6"/>
          <p:cNvGrpSpPr/>
          <p:nvPr/>
        </p:nvGrpSpPr>
        <p:grpSpPr>
          <a:xfrm rot="-10800000">
            <a:off x="14141132" y="9258300"/>
            <a:ext cx="3194047" cy="4221147"/>
            <a:chOff x="0" y="0"/>
            <a:chExt cx="4064946" cy="5372100"/>
          </a:xfrm>
        </p:grpSpPr>
        <p:sp>
          <p:nvSpPr>
            <p:cNvPr name="Freeform 7" id="7"/>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name="Group 8" id="8"/>
          <p:cNvGrpSpPr/>
          <p:nvPr/>
        </p:nvGrpSpPr>
        <p:grpSpPr>
          <a:xfrm rot="-10800000">
            <a:off x="15663004" y="9258300"/>
            <a:ext cx="3194047" cy="4221147"/>
            <a:chOff x="0" y="0"/>
            <a:chExt cx="4064946" cy="5372100"/>
          </a:xfrm>
        </p:grpSpPr>
        <p:sp>
          <p:nvSpPr>
            <p:cNvPr name="Freeform 9" id="9"/>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pic>
        <p:nvPicPr>
          <p:cNvPr name="Picture 10" id="10"/>
          <p:cNvPicPr>
            <a:picLocks noChangeAspect="true"/>
          </p:cNvPicPr>
          <p:nvPr/>
        </p:nvPicPr>
        <p:blipFill>
          <a:blip r:embed="rId2"/>
          <a:srcRect l="0" t="0" r="0" b="0"/>
          <a:stretch>
            <a:fillRect/>
          </a:stretch>
        </p:blipFill>
        <p:spPr>
          <a:xfrm flipH="false" flipV="false" rot="0">
            <a:off x="1728147" y="2792284"/>
            <a:ext cx="6339508" cy="6339508"/>
          </a:xfrm>
          <a:prstGeom prst="rect">
            <a:avLst/>
          </a:prstGeom>
        </p:spPr>
      </p:pic>
      <p:sp>
        <p:nvSpPr>
          <p:cNvPr name="TextBox 11" id="11"/>
          <p:cNvSpPr txBox="true"/>
          <p:nvPr/>
        </p:nvSpPr>
        <p:spPr>
          <a:xfrm rot="0">
            <a:off x="2832633" y="1148803"/>
            <a:ext cx="14502546" cy="1149350"/>
          </a:xfrm>
          <a:prstGeom prst="rect">
            <a:avLst/>
          </a:prstGeom>
        </p:spPr>
        <p:txBody>
          <a:bodyPr anchor="t" rtlCol="false" tIns="0" lIns="0" bIns="0" rIns="0">
            <a:spAutoFit/>
          </a:bodyPr>
          <a:lstStyle/>
          <a:p>
            <a:pPr algn="l" marL="0" indent="0" lvl="0">
              <a:lnSpc>
                <a:spcPts val="8800"/>
              </a:lnSpc>
              <a:spcBef>
                <a:spcPct val="0"/>
              </a:spcBef>
            </a:pPr>
            <a:r>
              <a:rPr lang="en-US" b="true" sz="8000">
                <a:solidFill>
                  <a:srgbClr val="1836B2"/>
                </a:solidFill>
                <a:latin typeface="Fira Sans Semi-Bold"/>
                <a:ea typeface="Fira Sans Semi-Bold"/>
                <a:cs typeface="Fira Sans Semi-Bold"/>
                <a:sym typeface="Fira Sans Semi-Bold"/>
              </a:rPr>
              <a:t>Funcionalidades Principales</a:t>
            </a:r>
          </a:p>
        </p:txBody>
      </p:sp>
      <p:sp>
        <p:nvSpPr>
          <p:cNvPr name="TextBox 12" id="12"/>
          <p:cNvSpPr txBox="true"/>
          <p:nvPr/>
        </p:nvSpPr>
        <p:spPr>
          <a:xfrm rot="0">
            <a:off x="8707813" y="2744659"/>
            <a:ext cx="8901195" cy="6747645"/>
          </a:xfrm>
          <a:prstGeom prst="rect">
            <a:avLst/>
          </a:prstGeom>
        </p:spPr>
        <p:txBody>
          <a:bodyPr anchor="t" rtlCol="false" tIns="0" lIns="0" bIns="0" rIns="0">
            <a:spAutoFit/>
          </a:bodyPr>
          <a:lstStyle/>
          <a:p>
            <a:pPr algn="ctr" marL="466102" indent="-233051" lvl="1">
              <a:lnSpc>
                <a:spcPts val="3022"/>
              </a:lnSpc>
              <a:spcBef>
                <a:spcPct val="0"/>
              </a:spcBef>
              <a:buFont typeface="Arial"/>
              <a:buChar char="•"/>
            </a:pPr>
            <a:r>
              <a:rPr lang="en-US" sz="2158" spc="10">
                <a:solidFill>
                  <a:srgbClr val="1836B2"/>
                </a:solidFill>
                <a:latin typeface="Fira Sans Light"/>
                <a:ea typeface="Fira Sans Light"/>
                <a:cs typeface="Fira Sans Light"/>
                <a:sym typeface="Fira Sans Light"/>
              </a:rPr>
              <a:t>Registro y</a:t>
            </a:r>
            <a:r>
              <a:rPr lang="en-US" sz="2158" spc="10">
                <a:solidFill>
                  <a:srgbClr val="1836B2"/>
                </a:solidFill>
                <a:latin typeface="Fira Sans Light"/>
                <a:ea typeface="Fira Sans Light"/>
                <a:cs typeface="Fira Sans Light"/>
                <a:sym typeface="Fira Sans Light"/>
              </a:rPr>
              <a:t> Perfiles: Creación de cuentas, autenticación segura, y perfiles con historial y preferencias.</a:t>
            </a:r>
          </a:p>
          <a:p>
            <a:pPr algn="ctr" marL="466102" indent="-233051" lvl="1">
              <a:lnSpc>
                <a:spcPts val="3022"/>
              </a:lnSpc>
              <a:spcBef>
                <a:spcPct val="0"/>
              </a:spcBef>
              <a:buFont typeface="Arial"/>
              <a:buChar char="•"/>
            </a:pPr>
            <a:r>
              <a:rPr lang="en-US" sz="2158" spc="10">
                <a:solidFill>
                  <a:srgbClr val="1836B2"/>
                </a:solidFill>
                <a:latin typeface="Fira Sans Light"/>
                <a:ea typeface="Fira Sans Light"/>
                <a:cs typeface="Fira Sans Light"/>
                <a:sym typeface="Fira Sans Light"/>
              </a:rPr>
              <a:t>Catálogo y Búsqueda: Exploración de productos al por mayor con filtros avanzados.</a:t>
            </a:r>
          </a:p>
          <a:p>
            <a:pPr algn="ctr" marL="466102" indent="-233051" lvl="1">
              <a:lnSpc>
                <a:spcPts val="3022"/>
              </a:lnSpc>
              <a:spcBef>
                <a:spcPct val="0"/>
              </a:spcBef>
              <a:buFont typeface="Arial"/>
              <a:buChar char="•"/>
            </a:pPr>
            <a:r>
              <a:rPr lang="en-US" sz="2158" spc="10">
                <a:solidFill>
                  <a:srgbClr val="1836B2"/>
                </a:solidFill>
                <a:latin typeface="Fira Sans Light"/>
                <a:ea typeface="Fira Sans Light"/>
                <a:cs typeface="Fira Sans Light"/>
                <a:sym typeface="Fira Sans Light"/>
              </a:rPr>
              <a:t>Grupos de Compra: Gestión de compras conjuntas y coordinación de pedidos.</a:t>
            </a:r>
          </a:p>
          <a:p>
            <a:pPr algn="ctr" marL="466102" indent="-233051" lvl="1">
              <a:lnSpc>
                <a:spcPts val="3022"/>
              </a:lnSpc>
              <a:spcBef>
                <a:spcPct val="0"/>
              </a:spcBef>
              <a:buFont typeface="Arial"/>
              <a:buChar char="•"/>
            </a:pPr>
            <a:r>
              <a:rPr lang="en-US" sz="2158" spc="10">
                <a:solidFill>
                  <a:srgbClr val="1836B2"/>
                </a:solidFill>
                <a:latin typeface="Fira Sans Light"/>
                <a:ea typeface="Fira Sans Light"/>
                <a:cs typeface="Fira Sans Light"/>
                <a:sym typeface="Fira Sans Light"/>
              </a:rPr>
              <a:t>Interacción Social: Chats, foros, y redes de contacto entre usuarios.</a:t>
            </a:r>
          </a:p>
          <a:p>
            <a:pPr algn="ctr" marL="466102" indent="-233051" lvl="1">
              <a:lnSpc>
                <a:spcPts val="3022"/>
              </a:lnSpc>
              <a:spcBef>
                <a:spcPct val="0"/>
              </a:spcBef>
              <a:buFont typeface="Arial"/>
              <a:buChar char="•"/>
            </a:pPr>
            <a:r>
              <a:rPr lang="en-US" sz="2158" spc="10">
                <a:solidFill>
                  <a:srgbClr val="1836B2"/>
                </a:solidFill>
                <a:latin typeface="Fira Sans Light"/>
                <a:ea typeface="Fira Sans Light"/>
                <a:cs typeface="Fira Sans Light"/>
                <a:sym typeface="Fira Sans Light"/>
              </a:rPr>
              <a:t>Transacciones Seguras: Protocolo alternativo para transacciones seguras y transparentes.</a:t>
            </a:r>
          </a:p>
          <a:p>
            <a:pPr algn="ctr" marL="466102" indent="-233051" lvl="1">
              <a:lnSpc>
                <a:spcPts val="3022"/>
              </a:lnSpc>
              <a:spcBef>
                <a:spcPct val="0"/>
              </a:spcBef>
              <a:buFont typeface="Arial"/>
              <a:buChar char="•"/>
            </a:pPr>
            <a:r>
              <a:rPr lang="en-US" sz="2158" spc="10">
                <a:solidFill>
                  <a:srgbClr val="1836B2"/>
                </a:solidFill>
                <a:latin typeface="Fira Sans Light"/>
                <a:ea typeface="Fira Sans Light"/>
                <a:cs typeface="Fira Sans Light"/>
                <a:sym typeface="Fira Sans Light"/>
              </a:rPr>
              <a:t>Gestión de Pedidos: Seguimiento de pedidos y logística de entregas.</a:t>
            </a:r>
          </a:p>
          <a:p>
            <a:pPr algn="ctr" marL="466102" indent="-233051" lvl="1">
              <a:lnSpc>
                <a:spcPts val="3022"/>
              </a:lnSpc>
              <a:spcBef>
                <a:spcPct val="0"/>
              </a:spcBef>
              <a:buFont typeface="Arial"/>
              <a:buChar char="•"/>
            </a:pPr>
            <a:r>
              <a:rPr lang="en-US" sz="2158" spc="10">
                <a:solidFill>
                  <a:srgbClr val="1836B2"/>
                </a:solidFill>
                <a:latin typeface="Fira Sans Light"/>
                <a:ea typeface="Fira Sans Light"/>
                <a:cs typeface="Fira Sans Light"/>
                <a:sym typeface="Fira Sans Light"/>
              </a:rPr>
              <a:t>Reputación y Calificaciones: Sistema de reseñas y calificación de usuarios.</a:t>
            </a:r>
          </a:p>
          <a:p>
            <a:pPr algn="ctr" marL="466102" indent="-233051" lvl="1">
              <a:lnSpc>
                <a:spcPts val="3022"/>
              </a:lnSpc>
              <a:spcBef>
                <a:spcPct val="0"/>
              </a:spcBef>
              <a:buFont typeface="Arial"/>
              <a:buChar char="•"/>
            </a:pPr>
            <a:r>
              <a:rPr lang="en-US" sz="2158" spc="10">
                <a:solidFill>
                  <a:srgbClr val="1836B2"/>
                </a:solidFill>
                <a:latin typeface="Fira Sans Light"/>
                <a:ea typeface="Fira Sans Light"/>
                <a:cs typeface="Fira Sans Light"/>
                <a:sym typeface="Fira Sans Light"/>
              </a:rPr>
              <a:t>Fidelización: Programas de recompensas y descuentos para compradores frecuentes.</a:t>
            </a:r>
          </a:p>
          <a:p>
            <a:pPr algn="ctr" marL="466102" indent="-233051" lvl="1">
              <a:lnSpc>
                <a:spcPts val="3022"/>
              </a:lnSpc>
              <a:spcBef>
                <a:spcPct val="0"/>
              </a:spcBef>
              <a:buFont typeface="Arial"/>
              <a:buChar char="•"/>
            </a:pPr>
            <a:r>
              <a:rPr lang="en-US" sz="2158" spc="10">
                <a:solidFill>
                  <a:srgbClr val="1836B2"/>
                </a:solidFill>
                <a:latin typeface="Fira Sans Light"/>
                <a:ea typeface="Fira Sans Light"/>
                <a:cs typeface="Fira Sans Light"/>
                <a:sym typeface="Fira Sans Light"/>
              </a:rPr>
              <a:t>Administración: Panel para gestionar usuarios, productos, y transacciones.</a:t>
            </a:r>
          </a:p>
          <a:p>
            <a:pPr algn="ctr">
              <a:lnSpc>
                <a:spcPts val="3022"/>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DAGASb68xwY</dc:identifier>
  <dcterms:modified xsi:type="dcterms:W3CDTF">2011-08-01T06:04:30Z</dcterms:modified>
  <cp:revision>1</cp:revision>
  <dc:title>Project Retro</dc:title>
</cp:coreProperties>
</file>